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59" r:id="rId6"/>
    <p:sldId id="261" r:id="rId7"/>
    <p:sldId id="258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ED19B-B40F-4314-92D4-B58005BE0855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教育のための評価とは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評価をめぐる論点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分業の是非（小学校ではテスト作成はほとんどない。以前は教師が作成していた。さいたま市の事例）</a:t>
            </a:r>
          </a:p>
          <a:p>
            <a:r>
              <a:rPr lang="ja-JP" altLang="en-US" dirty="0" smtClean="0"/>
              <a:t>オール３事件（小さな差を重視するべきか）</a:t>
            </a:r>
          </a:p>
          <a:p>
            <a:r>
              <a:rPr kumimoji="1" lang="ja-JP" altLang="en-US" dirty="0" smtClean="0"/>
              <a:t>すべての教科・教育実践が評価対象か（道徳・態度）</a:t>
            </a:r>
          </a:p>
          <a:p>
            <a:r>
              <a:rPr lang="ja-JP" altLang="en-US" dirty="0" smtClean="0"/>
              <a:t>内申書の開示・非開示（内申書裁判）</a:t>
            </a:r>
          </a:p>
          <a:p>
            <a:pPr lvl="1"/>
            <a:r>
              <a:rPr kumimoji="1" lang="ja-JP" altLang="en-US" dirty="0" smtClean="0"/>
              <a:t>事実としての悪いことを書くべきか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評価の分類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目的（</a:t>
            </a:r>
            <a:r>
              <a:rPr lang="ja-JP" altLang="en-US" dirty="0" smtClean="0"/>
              <a:t>教育効果の向上</a:t>
            </a:r>
            <a:r>
              <a:rPr lang="ja-JP" altLang="en-US" dirty="0"/>
              <a:t>の</a:t>
            </a:r>
            <a:r>
              <a:rPr lang="ja-JP" altLang="en-US" dirty="0" smtClean="0"/>
              <a:t>ための現状把握・</a:t>
            </a:r>
            <a:r>
              <a:rPr kumimoji="1" lang="ja-JP" altLang="en-US" dirty="0" smtClean="0"/>
              <a:t>選抜）</a:t>
            </a:r>
          </a:p>
          <a:p>
            <a:r>
              <a:rPr lang="ja-JP" altLang="en-US" dirty="0" smtClean="0"/>
              <a:t>表現形（日常実践指導・定期的記入「通知表・勤務評定」）</a:t>
            </a:r>
          </a:p>
          <a:p>
            <a:r>
              <a:rPr lang="ja-JP" altLang="en-US" dirty="0" smtClean="0"/>
              <a:t>評価対象（能力・人物）</a:t>
            </a:r>
          </a:p>
          <a:p>
            <a:r>
              <a:rPr lang="ja-JP" altLang="en-US" dirty="0" smtClean="0"/>
              <a:t>評価者（上司・部下生徒親）</a:t>
            </a:r>
          </a:p>
          <a:p>
            <a:r>
              <a:rPr lang="ja-JP" altLang="en-US" dirty="0" smtClean="0"/>
              <a:t>評価の形式</a:t>
            </a:r>
            <a:r>
              <a:rPr lang="ja-JP" altLang="en-US" dirty="0"/>
              <a:t>（</a:t>
            </a:r>
            <a:r>
              <a:rPr lang="ja-JP" altLang="en-US" dirty="0" smtClean="0"/>
              <a:t>絶対評価・相対評価</a:t>
            </a:r>
            <a:r>
              <a:rPr lang="ja-JP" altLang="en-US" dirty="0"/>
              <a:t>・</a:t>
            </a:r>
            <a:r>
              <a:rPr lang="ja-JP" altLang="en-US" dirty="0" smtClean="0"/>
              <a:t>叙述</a:t>
            </a:r>
            <a:r>
              <a:rPr lang="ja-JP" altLang="en-US" dirty="0"/>
              <a:t>）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174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何の為、何を評価するのか１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オール３事件（１９７０年代の事件）</a:t>
            </a:r>
          </a:p>
          <a:p>
            <a:pPr lvl="1"/>
            <a:r>
              <a:rPr lang="ja-JP" altLang="en-US" dirty="0" smtClean="0"/>
              <a:t>合唱全員で</a:t>
            </a:r>
            <a:r>
              <a:rPr lang="ja-JP" altLang="en-US" dirty="0" smtClean="0"/>
              <a:t>頑張った→差をつける必要ない（教師）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内申点を気にする親からのクレーム（１学期なので影響なし</a:t>
            </a:r>
            <a:r>
              <a:rPr kumimoji="1" lang="ja-JP" altLang="en-US" dirty="0" smtClean="0"/>
              <a:t>）</a:t>
            </a:r>
          </a:p>
          <a:p>
            <a:r>
              <a:rPr lang="ja-JP" altLang="en-US" dirty="0" smtClean="0"/>
              <a:t>どう</a:t>
            </a:r>
            <a:r>
              <a:rPr lang="ja-JP" altLang="en-US" dirty="0"/>
              <a:t>思うか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何の為、何を評価するの</a:t>
            </a:r>
            <a:r>
              <a:rPr lang="ja-JP" altLang="en-US" dirty="0" smtClean="0"/>
              <a:t>か２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内申書裁判</a:t>
            </a:r>
          </a:p>
          <a:p>
            <a:pPr lvl="1"/>
            <a:r>
              <a:rPr lang="ja-JP" altLang="en-US" dirty="0"/>
              <a:t>学園紛争時代、中学生で政治集会に参加</a:t>
            </a:r>
          </a:p>
          <a:p>
            <a:pPr lvl="1"/>
            <a:r>
              <a:rPr lang="ja-JP" altLang="en-US" dirty="0"/>
              <a:t>内申書に書かれて、すべての学校で不合格</a:t>
            </a:r>
          </a:p>
          <a:p>
            <a:r>
              <a:rPr lang="ja-JP" altLang="en-US" dirty="0" smtClean="0"/>
              <a:t>進学材料としての評価と学習権の関係は？</a:t>
            </a:r>
          </a:p>
          <a:p>
            <a:pPr lvl="1"/>
            <a:r>
              <a:rPr lang="ja-JP" altLang="en-US" dirty="0" smtClean="0"/>
              <a:t>進学に不利な情報の記入は妥当か</a:t>
            </a:r>
            <a:r>
              <a:rPr lang="ja-JP" altLang="en-US" dirty="0"/>
              <a:t>不当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その判断は</a:t>
            </a:r>
            <a:r>
              <a:rPr lang="ja-JP" altLang="en-US" dirty="0"/>
              <a:t>誰</a:t>
            </a:r>
            <a:r>
              <a:rPr lang="ja-JP" altLang="en-US" dirty="0" smtClean="0"/>
              <a:t>が</a:t>
            </a:r>
            <a:r>
              <a:rPr lang="ja-JP" altLang="en-US" dirty="0"/>
              <a:t>するの</a:t>
            </a:r>
            <a:r>
              <a:rPr lang="ja-JP" altLang="en-US" dirty="0" smtClean="0"/>
              <a:t>か</a:t>
            </a:r>
            <a:endParaRPr lang="ja-JP" altLang="en-US" dirty="0"/>
          </a:p>
          <a:p>
            <a:r>
              <a:rPr lang="ja-JP" altLang="en-US" dirty="0" smtClean="0"/>
              <a:t>内申書</a:t>
            </a:r>
            <a:r>
              <a:rPr lang="ja-JP" altLang="en-US" dirty="0"/>
              <a:t>開示請求</a:t>
            </a:r>
            <a:r>
              <a:rPr lang="ja-JP" altLang="en-US" dirty="0" smtClean="0"/>
              <a:t>訴訟</a:t>
            </a:r>
          </a:p>
          <a:p>
            <a:pPr lvl="1"/>
            <a:r>
              <a:rPr lang="ja-JP" altLang="en-US" dirty="0" smtClean="0"/>
              <a:t>内申書と知る権利の</a:t>
            </a:r>
            <a:r>
              <a:rPr lang="ja-JP" altLang="en-US" dirty="0"/>
              <a:t>関係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090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教育と評価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教育と評価は不可分の関係</a:t>
            </a:r>
          </a:p>
          <a:p>
            <a:pPr lvl="1"/>
            <a:r>
              <a:rPr lang="ja-JP" altLang="en-US" dirty="0" smtClean="0"/>
              <a:t>適切な評価があって、効果的な教育が</a:t>
            </a:r>
            <a:r>
              <a:rPr lang="ja-JP" altLang="en-US" dirty="0" smtClean="0"/>
              <a:t>可能</a:t>
            </a:r>
          </a:p>
          <a:p>
            <a:pPr lvl="1"/>
            <a:r>
              <a:rPr lang="ja-JP" altLang="en-US" dirty="0" smtClean="0"/>
              <a:t>診断的・形成的</a:t>
            </a:r>
            <a:r>
              <a:rPr lang="ja-JP" altLang="en-US" dirty="0"/>
              <a:t>・</a:t>
            </a:r>
            <a:r>
              <a:rPr lang="ja-JP" altLang="en-US" dirty="0" smtClean="0"/>
              <a:t>総括的評価</a:t>
            </a:r>
          </a:p>
          <a:p>
            <a:pPr lvl="1"/>
            <a:r>
              <a:rPr lang="ja-JP" altLang="en-US" dirty="0" smtClean="0"/>
              <a:t>通知表は情報の</a:t>
            </a:r>
            <a:r>
              <a:rPr lang="ja-JP" altLang="en-US" dirty="0"/>
              <a:t>ひとつ</a:t>
            </a:r>
            <a:endParaRPr lang="ja-JP" altLang="en-US" dirty="0" smtClean="0"/>
          </a:p>
          <a:p>
            <a:r>
              <a:rPr lang="ja-JP" altLang="en-US" dirty="0" smtClean="0"/>
              <a:t>選抜をどう位置づけるか</a:t>
            </a:r>
          </a:p>
          <a:p>
            <a:pPr lvl="1"/>
            <a:r>
              <a:rPr kumimoji="1" lang="ja-JP" altLang="en-US" dirty="0" smtClean="0"/>
              <a:t>教育組織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学級も含む</a:t>
            </a:r>
            <a:r>
              <a:rPr kumimoji="1" lang="ja-JP" altLang="en-US" dirty="0"/>
              <a:t>）</a:t>
            </a:r>
            <a:r>
              <a:rPr kumimoji="1" lang="ja-JP" altLang="en-US" dirty="0" smtClean="0"/>
              <a:t>運営</a:t>
            </a:r>
            <a:r>
              <a:rPr kumimoji="1" lang="ja-JP" altLang="en-US" dirty="0"/>
              <a:t>のため</a:t>
            </a:r>
            <a:r>
              <a:rPr kumimoji="1" lang="ja-JP" altLang="en-US" dirty="0" smtClean="0"/>
              <a:t>の選抜</a:t>
            </a:r>
          </a:p>
          <a:p>
            <a:pPr lvl="1"/>
            <a:r>
              <a:rPr lang="ja-JP" altLang="en-US" dirty="0" smtClean="0"/>
              <a:t>学校教育が社会的選抜の一環</a:t>
            </a:r>
            <a:r>
              <a:rPr lang="ja-JP" altLang="en-US" dirty="0"/>
              <a:t>と</a:t>
            </a:r>
            <a:r>
              <a:rPr lang="ja-JP" altLang="en-US" dirty="0" smtClean="0"/>
              <a:t>して機能（是非）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評価の諸形式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絶対評価　ある基準を設定し、その充足度で評価（戦前と現在の通知表の基本形）</a:t>
            </a:r>
          </a:p>
          <a:p>
            <a:r>
              <a:rPr lang="ja-JP" altLang="en-US" dirty="0" smtClean="0"/>
              <a:t>相対評価　集団内の位置を示す（戦後直後から２０年ほど前までの通知表の基本）</a:t>
            </a:r>
          </a:p>
          <a:p>
            <a:r>
              <a:rPr lang="ja-JP" altLang="en-US" dirty="0" smtClean="0"/>
              <a:t>形成的評価（診断→形成→総括）</a:t>
            </a:r>
          </a:p>
          <a:p>
            <a:r>
              <a:rPr kumimoji="1" lang="ja-JP" altLang="en-US" dirty="0" smtClean="0"/>
              <a:t>ＰＤＣＡサイクルと到達度評価</a:t>
            </a:r>
          </a:p>
          <a:p>
            <a:pPr lvl="1"/>
            <a:r>
              <a:rPr lang="en-US" altLang="ja-JP" dirty="0" smtClean="0"/>
              <a:t>Plan-do-check-act</a:t>
            </a:r>
            <a:r>
              <a:rPr lang="ja-JP" altLang="en-US" dirty="0" smtClean="0"/>
              <a:t>  </a:t>
            </a:r>
            <a:r>
              <a:rPr lang="en-US" altLang="ja-JP" dirty="0" smtClean="0"/>
              <a:t>(</a:t>
            </a:r>
            <a:r>
              <a:rPr lang="ja-JP" altLang="en-US" dirty="0" smtClean="0"/>
              <a:t>改善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</a:p>
          <a:p>
            <a:pPr lvl="1"/>
            <a:r>
              <a:rPr kumimoji="1" lang="ja-JP" altLang="en-US" dirty="0" smtClean="0"/>
              <a:t>往々にして</a:t>
            </a:r>
            <a:r>
              <a:rPr lang="ja-JP" altLang="en-US" dirty="0" smtClean="0"/>
              <a:t>、複数主体で分担される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相対評価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7" name="Picture 3" descr="C:\Users\wakei\Desktop\p4_3_2_1_pi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660449" cy="3744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到達度評価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オール</a:t>
            </a:r>
            <a:r>
              <a:rPr lang="ja-JP" altLang="en-US" dirty="0" smtClean="0"/>
              <a:t>３事件をきっかけに現場の教師たちが研究して創造</a:t>
            </a:r>
          </a:p>
          <a:p>
            <a:r>
              <a:rPr kumimoji="1" lang="ja-JP" altLang="en-US" dirty="0" smtClean="0"/>
              <a:t>到達目標の設定→授業計画の設定→評価基準の設定→実践→基準に基づく評価→点検</a:t>
            </a:r>
          </a:p>
          <a:p>
            <a:r>
              <a:rPr lang="ja-JP" altLang="en-US" dirty="0" smtClean="0"/>
              <a:t>すべてを担当する教師集団の共同作業として行う。（分業はしない）</a:t>
            </a:r>
          </a:p>
          <a:p>
            <a:r>
              <a:rPr kumimoji="1" lang="ja-JP" altLang="en-US" dirty="0" smtClean="0"/>
              <a:t>現在の通知表は、擬似非到達度評価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評価の対象と主体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論点となる</a:t>
            </a:r>
            <a:r>
              <a:rPr lang="ja-JP" altLang="en-US" dirty="0"/>
              <a:t>評価対象（学力以外の</a:t>
            </a:r>
            <a:r>
              <a:rPr lang="ja-JP" altLang="en-US" dirty="0" smtClean="0"/>
              <a:t>能力）</a:t>
            </a:r>
          </a:p>
          <a:p>
            <a:pPr lvl="1"/>
            <a:r>
              <a:rPr kumimoji="1" lang="ja-JP" altLang="en-US" dirty="0" smtClean="0"/>
              <a:t>個人的な適性・好みが影響（体育・芸術）</a:t>
            </a:r>
          </a:p>
          <a:p>
            <a:pPr lvl="1"/>
            <a:r>
              <a:rPr lang="ja-JP" altLang="en-US" dirty="0" smtClean="0"/>
              <a:t>価値観に関わる</a:t>
            </a:r>
            <a:r>
              <a:rPr lang="ja-JP" altLang="en-US" dirty="0"/>
              <a:t>（</a:t>
            </a:r>
            <a:r>
              <a:rPr lang="ja-JP" altLang="en-US" dirty="0" smtClean="0"/>
              <a:t>道徳）</a:t>
            </a:r>
          </a:p>
          <a:p>
            <a:r>
              <a:rPr kumimoji="1" lang="ja-JP" altLang="en-US" dirty="0"/>
              <a:t>誰</a:t>
            </a:r>
            <a:r>
              <a:rPr kumimoji="1" lang="ja-JP" altLang="en-US" dirty="0" smtClean="0"/>
              <a:t>が評価するのか（自己評価や下の評価は）</a:t>
            </a:r>
          </a:p>
          <a:p>
            <a:pPr lvl="1"/>
            <a:r>
              <a:rPr lang="ja-JP" altLang="en-US" dirty="0" smtClean="0"/>
              <a:t>子どもの成績</a:t>
            </a:r>
            <a:r>
              <a:rPr lang="ja-JP" altLang="en-US" dirty="0"/>
              <a:t>（</a:t>
            </a:r>
            <a:r>
              <a:rPr lang="ja-JP" altLang="en-US" dirty="0" smtClean="0"/>
              <a:t>教師）</a:t>
            </a:r>
          </a:p>
          <a:p>
            <a:pPr lvl="1"/>
            <a:r>
              <a:rPr kumimoji="1" lang="ja-JP" altLang="en-US" dirty="0" smtClean="0"/>
              <a:t>教師の評価</a:t>
            </a:r>
            <a:r>
              <a:rPr kumimoji="1" lang="ja-JP" altLang="en-US" dirty="0"/>
              <a:t>（</a:t>
            </a:r>
            <a:r>
              <a:rPr kumimoji="1" lang="ja-JP" altLang="en-US" dirty="0" smtClean="0"/>
              <a:t>校長）</a:t>
            </a:r>
          </a:p>
          <a:p>
            <a:pPr lvl="1"/>
            <a:r>
              <a:rPr lang="ja-JP" altLang="en-US" dirty="0" smtClean="0"/>
              <a:t>校長</a:t>
            </a:r>
            <a:r>
              <a:rPr lang="ja-JP" altLang="en-US" dirty="0"/>
              <a:t>（</a:t>
            </a:r>
            <a:r>
              <a:rPr lang="ja-JP" altLang="en-US" dirty="0" smtClean="0"/>
              <a:t>教育委員会</a:t>
            </a:r>
            <a:r>
              <a:rPr lang="ja-JP" altLang="en-US" dirty="0"/>
              <a:t>）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6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468</Words>
  <Application>Microsoft Office PowerPoint</Application>
  <PresentationFormat>画面に合わせる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テーマ</vt:lpstr>
      <vt:lpstr>評価論</vt:lpstr>
      <vt:lpstr>評価の分類</vt:lpstr>
      <vt:lpstr>何の為、何を評価するのか１</vt:lpstr>
      <vt:lpstr>何の為、何を評価するのか２</vt:lpstr>
      <vt:lpstr>教育と評価</vt:lpstr>
      <vt:lpstr>評価の諸形式</vt:lpstr>
      <vt:lpstr>相対評価</vt:lpstr>
      <vt:lpstr>到達度評価</vt:lpstr>
      <vt:lpstr>評価の対象と主体</vt:lpstr>
      <vt:lpstr>評価をめぐる論点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評価論</dc:title>
  <dc:creator>wakei</dc:creator>
  <cp:lastModifiedBy>wakei</cp:lastModifiedBy>
  <cp:revision>24</cp:revision>
  <dcterms:created xsi:type="dcterms:W3CDTF">2013-01-11T10:23:31Z</dcterms:created>
  <dcterms:modified xsi:type="dcterms:W3CDTF">2016-01-08T02:41:30Z</dcterms:modified>
</cp:coreProperties>
</file>