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0" r:id="rId8"/>
    <p:sldId id="261" r:id="rId9"/>
    <p:sldId id="262" r:id="rId10"/>
    <p:sldId id="268" r:id="rId11"/>
    <p:sldId id="258" r:id="rId12"/>
    <p:sldId id="269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6385-14C6-41BD-B576-911FBE0294BE}" type="datetimeFigureOut">
              <a:rPr kumimoji="1" lang="ja-JP" altLang="en-US" smtClean="0"/>
              <a:pPr/>
              <a:t>2015/12/18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生涯学習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国民全体の教育可能性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生涯学習時代にどう学ぶか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「新しい分野の対応能力」の必要性を自覚</a:t>
            </a:r>
            <a:endParaRPr kumimoji="1" lang="en-US" altLang="ja-JP" dirty="0" smtClean="0"/>
          </a:p>
          <a:p>
            <a:r>
              <a:rPr lang="ja-JP" altLang="en-US" dirty="0" smtClean="0"/>
              <a:t>インターネット</a:t>
            </a:r>
            <a:r>
              <a:rPr lang="ja-JP" altLang="en-US" dirty="0"/>
              <a:t>活用</a:t>
            </a:r>
            <a:r>
              <a:rPr lang="ja-JP" altLang="en-US" dirty="0" smtClean="0"/>
              <a:t>が鍵</a:t>
            </a:r>
            <a:endParaRPr lang="en-US" altLang="ja-JP" dirty="0" smtClean="0"/>
          </a:p>
          <a:p>
            <a:r>
              <a:rPr kumimoji="1" lang="ja-JP" altLang="en-US" dirty="0"/>
              <a:t>全</a:t>
            </a:r>
            <a:r>
              <a:rPr kumimoji="1" lang="ja-JP" altLang="en-US" dirty="0" smtClean="0"/>
              <a:t>ての知識・情報</a:t>
            </a:r>
            <a:r>
              <a:rPr lang="ja-JP" altLang="en-US" dirty="0"/>
              <a:t>の</a:t>
            </a:r>
            <a:r>
              <a:rPr kumimoji="1" lang="ja-JP" altLang="en-US" dirty="0" smtClean="0"/>
              <a:t>統合的プラットホーム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テレビ・新聞・郵便・ラジオ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教育機関　通信高校・大学、</a:t>
            </a:r>
            <a:r>
              <a:rPr kumimoji="1" lang="en-US" altLang="ja-JP" dirty="0" err="1" smtClean="0"/>
              <a:t>iUniversity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iTunesU</a:t>
            </a:r>
            <a:r>
              <a:rPr kumimoji="1" lang="en-US" altLang="ja-JP" dirty="0" smtClean="0"/>
              <a:t>, </a:t>
            </a:r>
          </a:p>
          <a:p>
            <a:pPr lvl="1"/>
            <a:r>
              <a:rPr lang="ja-JP" altLang="en-US" dirty="0" smtClean="0"/>
              <a:t>電話・会議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発信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自分に定期的に新しい挑戦を課す（糸川英夫）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745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通信制からインターネット大学へ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通信制　テキスト＋レポート＋（スクーリング）</a:t>
            </a:r>
          </a:p>
          <a:p>
            <a:r>
              <a:rPr lang="ja-JP" altLang="en-US" dirty="0" smtClean="0"/>
              <a:t>放送大学　講義は放送＋レポート＋面接</a:t>
            </a:r>
          </a:p>
          <a:p>
            <a:pPr lvl="1"/>
            <a:r>
              <a:rPr kumimoji="1" lang="ja-JP" altLang="en-US" dirty="0" smtClean="0"/>
              <a:t>無料のオープン部分と有料の単位認定部分</a:t>
            </a:r>
          </a:p>
          <a:p>
            <a:r>
              <a:rPr kumimoji="1" lang="ja-JP" altLang="en-US" dirty="0" smtClean="0"/>
              <a:t>インターネット大学</a:t>
            </a:r>
          </a:p>
          <a:p>
            <a:pPr lvl="1"/>
            <a:r>
              <a:rPr lang="ja-JP" altLang="en-US" dirty="0" smtClean="0"/>
              <a:t>講義＋討議（掲示板）＋相談（すべてネット）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どこでも・いつでも・繰り返し・じっくり</a:t>
            </a:r>
            <a:endParaRPr kumimoji="1" lang="ja-JP" altLang="en-US" dirty="0" smtClean="0"/>
          </a:p>
          <a:p>
            <a:r>
              <a:rPr lang="ja-JP" altLang="en-US" dirty="0" smtClean="0"/>
              <a:t>どのような大学があるか</a:t>
            </a:r>
          </a:p>
          <a:p>
            <a:pPr lvl="1"/>
            <a:r>
              <a:rPr kumimoji="1" lang="ja-JP" altLang="en-US" dirty="0" smtClean="0"/>
              <a:t>ソフトバンク・ＢＢＴ・（その他個別的なインターネット利用をしている大学や組織多数）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考えてみよう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ＰＩＳＡ　将来の先進国の知的優位性の維持</a:t>
            </a:r>
          </a:p>
          <a:p>
            <a:pPr lvl="1"/>
            <a:r>
              <a:rPr lang="ja-JP" altLang="en-US" dirty="0" smtClean="0"/>
              <a:t>既存の知識</a:t>
            </a:r>
            <a:r>
              <a:rPr lang="ja-JP" altLang="en-US" dirty="0"/>
              <a:t>ではなく</a:t>
            </a:r>
            <a:r>
              <a:rPr lang="ja-JP" altLang="en-US" dirty="0" smtClean="0"/>
              <a:t>、課題を見いだし、分析し、創造する能力が必要→創造する能力は教育</a:t>
            </a:r>
            <a:r>
              <a:rPr lang="ja-JP" altLang="en-US" dirty="0"/>
              <a:t>できるの</a:t>
            </a:r>
            <a:r>
              <a:rPr lang="ja-JP" altLang="en-US" dirty="0" smtClean="0"/>
              <a:t>か</a:t>
            </a:r>
          </a:p>
          <a:p>
            <a:r>
              <a:rPr lang="ja-JP" altLang="en-US" dirty="0" smtClean="0"/>
              <a:t>ポストモダン</a:t>
            </a:r>
            <a:r>
              <a:rPr lang="ja-JP" altLang="en-US" dirty="0"/>
              <a:t>論　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新しい状況への適応能力はどうやったら育成できるのか（新しい事態は未知だから、それを想定した教育は不可能）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96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言葉の変遷とその意味</a:t>
            </a:r>
          </a:p>
          <a:p>
            <a:pPr lvl="1"/>
            <a:r>
              <a:rPr lang="ja-JP" altLang="en-US" dirty="0" smtClean="0"/>
              <a:t>通俗教育→社会教育→生涯教育→生涯学習</a:t>
            </a:r>
            <a:endParaRPr lang="en-US" altLang="ja-JP" dirty="0" smtClean="0"/>
          </a:p>
          <a:p>
            <a:r>
              <a:rPr lang="ja-JP" altLang="en-US" dirty="0"/>
              <a:t>関連</a:t>
            </a:r>
            <a:r>
              <a:rPr lang="ja-JP" altLang="en-US" dirty="0" smtClean="0"/>
              <a:t>する概念と実態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　義務教育後の進学率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　企業内</a:t>
            </a:r>
            <a:r>
              <a:rPr lang="ja-JP" altLang="en-US" dirty="0"/>
              <a:t>教育</a:t>
            </a:r>
            <a:r>
              <a:rPr lang="ja-JP" altLang="en-US" dirty="0" smtClean="0"/>
              <a:t>の普及度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ウ　メディアの浸透と統制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エ　余暇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　技術革命の広がりと速度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通俗教育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ア～オ全てが低い段階（戦前）</a:t>
            </a:r>
            <a:endParaRPr kumimoji="1" lang="en-US" altLang="ja-JP" dirty="0" smtClean="0"/>
          </a:p>
          <a:p>
            <a:r>
              <a:rPr lang="ja-JP" altLang="en-US" dirty="0"/>
              <a:t>国家</a:t>
            </a:r>
            <a:r>
              <a:rPr lang="ja-JP" altLang="en-US" dirty="0" smtClean="0"/>
              <a:t>による大衆把握と管理の一環</a:t>
            </a:r>
            <a:endParaRPr lang="en-US" altLang="ja-JP" dirty="0" smtClean="0"/>
          </a:p>
          <a:p>
            <a:r>
              <a:rPr kumimoji="1" lang="ja-JP" altLang="en-US" dirty="0" smtClean="0"/>
              <a:t>地域青年団や教師による啓蒙的活動</a:t>
            </a:r>
            <a:endParaRPr kumimoji="1" lang="en-US" altLang="ja-JP" dirty="0" smtClean="0"/>
          </a:p>
          <a:p>
            <a:r>
              <a:rPr lang="ja-JP" altLang="en-US" dirty="0" smtClean="0"/>
              <a:t>大逆事件以降の思想善導運動を担う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128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社会教育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ある程度の進学率の上昇と女性の地位向上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学校教育以外の教育機会を提供</a:t>
            </a:r>
            <a:endParaRPr kumimoji="1" lang="en-US" altLang="ja-JP" dirty="0" smtClean="0"/>
          </a:p>
          <a:p>
            <a:r>
              <a:rPr lang="ja-JP" altLang="en-US" dirty="0" smtClean="0"/>
              <a:t>公民館、博物館、図書館、スポーツ施設</a:t>
            </a:r>
            <a:endParaRPr lang="en-US" altLang="ja-JP" dirty="0" smtClean="0"/>
          </a:p>
          <a:p>
            <a:r>
              <a:rPr kumimoji="1" lang="ja-JP" altLang="en-US" dirty="0" smtClean="0"/>
              <a:t>社会教育主事等による講座の組織・援助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83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生涯</a:t>
            </a:r>
            <a:r>
              <a:rPr lang="ja-JP" altLang="en-US" dirty="0"/>
              <a:t>教育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ユネスコの</a:t>
            </a:r>
            <a:r>
              <a:rPr lang="en-US" altLang="ja-JP" dirty="0" smtClean="0"/>
              <a:t>P.</a:t>
            </a:r>
            <a:r>
              <a:rPr lang="ja-JP" altLang="en-US" dirty="0" smtClean="0"/>
              <a:t>ラングランの提唱</a:t>
            </a:r>
            <a:endParaRPr lang="en-US" altLang="ja-JP" dirty="0" smtClean="0"/>
          </a:p>
          <a:p>
            <a:r>
              <a:rPr kumimoji="1" lang="ja-JP" altLang="en-US" dirty="0" smtClean="0"/>
              <a:t>１９７１年社会教育審議会答申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激しい社会変化に対応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学校教育・社会教育・家庭教育の統合→生涯教育という概念</a:t>
            </a:r>
            <a:endParaRPr kumimoji="1" lang="en-US" altLang="ja-JP" dirty="0" smtClean="0"/>
          </a:p>
          <a:p>
            <a:r>
              <a:rPr lang="en-US" altLang="ja-JP" dirty="0"/>
              <a:t>1970</a:t>
            </a:r>
            <a:r>
              <a:rPr lang="ja-JP" altLang="en-US" dirty="0" smtClean="0"/>
              <a:t>年放送大学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666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生涯学習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教育という受け身ではなく、主体的</a:t>
            </a:r>
            <a:r>
              <a:rPr lang="ja-JP" altLang="en-US" dirty="0" smtClean="0"/>
              <a:t>学習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ポスト・モダン論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技術革命による労働形態の激変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日本</a:t>
            </a:r>
            <a:r>
              <a:rPr lang="ja-JP" altLang="en-US" dirty="0" smtClean="0"/>
              <a:t>的</a:t>
            </a:r>
            <a:r>
              <a:rPr lang="ja-JP" altLang="en-US" dirty="0"/>
              <a:t>経営</a:t>
            </a:r>
            <a:r>
              <a:rPr lang="ja-JP" altLang="en-US" dirty="0" smtClean="0"/>
              <a:t>の後退→企業内教育の減少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労働時間短縮層の余暇の増大</a:t>
            </a:r>
            <a:endParaRPr kumimoji="1" lang="en-US" altLang="ja-JP" dirty="0" smtClean="0"/>
          </a:p>
          <a:p>
            <a:r>
              <a:rPr lang="ja-JP" altLang="en-US" dirty="0" smtClean="0"/>
              <a:t>新しい能力の要請</a:t>
            </a:r>
            <a:endParaRPr lang="en-US" altLang="ja-JP" dirty="0" smtClean="0"/>
          </a:p>
          <a:p>
            <a:r>
              <a:rPr kumimoji="1" lang="ja-JP" altLang="en-US" dirty="0" smtClean="0"/>
              <a:t>サドベリバレイが意図する能力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765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伊能忠敬から学ぶ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家業を引退してから、本格的に学ぶ</a:t>
            </a:r>
          </a:p>
          <a:p>
            <a:r>
              <a:rPr lang="ja-JP" altLang="en-US" dirty="0" smtClean="0"/>
              <a:t>家業をやりながらも、学びは継続</a:t>
            </a:r>
          </a:p>
          <a:p>
            <a:r>
              <a:rPr kumimoji="1" lang="ja-JP" altLang="en-US" dirty="0" smtClean="0"/>
              <a:t>年下に弟子入り（努力型）</a:t>
            </a:r>
          </a:p>
          <a:p>
            <a:r>
              <a:rPr lang="ja-JP" altLang="en-US" dirty="0" smtClean="0"/>
              <a:t>ボランティア的な測量から、認められて幕府の事業に</a:t>
            </a:r>
          </a:p>
          <a:p>
            <a:r>
              <a:rPr kumimoji="1" lang="ja-JP" altLang="en-US" dirty="0" smtClean="0"/>
              <a:t>好きな学問と事業が、結果として大事業に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塙保己一から学ぶ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７歳で失明、１５歳で江戸に。盲目特有のこと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鍼・按摩等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を学ぶが芽がでず、その後学問に。</a:t>
            </a:r>
          </a:p>
          <a:p>
            <a:r>
              <a:rPr lang="ja-JP" altLang="en-US" dirty="0" smtClean="0"/>
              <a:t>向学心の故様々な援助をうける。</a:t>
            </a:r>
            <a:r>
              <a:rPr lang="en-US" altLang="ja-JP" dirty="0" smtClean="0"/>
              <a:t>24</a:t>
            </a:r>
            <a:r>
              <a:rPr lang="ja-JP" altLang="en-US" dirty="0" smtClean="0"/>
              <a:t>歳で賀茂真淵の弟子に。</a:t>
            </a:r>
          </a:p>
          <a:p>
            <a:r>
              <a:rPr kumimoji="1" lang="en-US" altLang="ja-JP" dirty="0" smtClean="0"/>
              <a:t>34</a:t>
            </a:r>
            <a:r>
              <a:rPr kumimoji="1" lang="ja-JP" altLang="en-US" dirty="0" smtClean="0"/>
              <a:t>歳で群書類従の編纂に。</a:t>
            </a:r>
            <a:r>
              <a:rPr kumimoji="1" lang="en-US" altLang="ja-JP" dirty="0" smtClean="0"/>
              <a:t>40</a:t>
            </a:r>
            <a:r>
              <a:rPr kumimoji="1" lang="ja-JP" altLang="en-US" dirty="0" smtClean="0"/>
              <a:t>年後完成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Pictures\pic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387" y="116632"/>
            <a:ext cx="814940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355</Words>
  <Application>Microsoft Office PowerPoint</Application>
  <PresentationFormat>画面に合わせる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テーマ</vt:lpstr>
      <vt:lpstr>生涯学習</vt:lpstr>
      <vt:lpstr>論点</vt:lpstr>
      <vt:lpstr>通俗教育</vt:lpstr>
      <vt:lpstr>社会教育</vt:lpstr>
      <vt:lpstr>生涯教育</vt:lpstr>
      <vt:lpstr>生涯学習</vt:lpstr>
      <vt:lpstr>伊能忠敬から学ぶ</vt:lpstr>
      <vt:lpstr>塙保己一から学ぶ</vt:lpstr>
      <vt:lpstr>PowerPoint プレゼンテーション</vt:lpstr>
      <vt:lpstr>生涯学習時代にどう学ぶか</vt:lpstr>
      <vt:lpstr>通信制からインターネット大学へ</vt:lpstr>
      <vt:lpstr>考えてみよう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生涯学習</dc:title>
  <dc:creator>wakei</dc:creator>
  <cp:lastModifiedBy>wakei</cp:lastModifiedBy>
  <cp:revision>38</cp:revision>
  <dcterms:created xsi:type="dcterms:W3CDTF">2012-12-19T04:09:39Z</dcterms:created>
  <dcterms:modified xsi:type="dcterms:W3CDTF">2015-12-18T12:45:10Z</dcterms:modified>
</cp:coreProperties>
</file>