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25F42-C27F-4016-8F01-B77A3F3CAEEB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4F39-9986-4011-8FA6-CDC423B14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授業論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授業と生活指導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授業</a:t>
            </a:r>
            <a:r>
              <a:rPr lang="ja-JP" altLang="en-US" dirty="0" smtClean="0"/>
              <a:t>と生活指導は密接に関連</a:t>
            </a:r>
          </a:p>
          <a:p>
            <a:pPr lvl="1"/>
            <a:r>
              <a:rPr lang="ja-JP" altLang="en-US" dirty="0" smtClean="0"/>
              <a:t>岳陽中学の改革</a:t>
            </a:r>
          </a:p>
          <a:p>
            <a:pPr lvl="2"/>
            <a:r>
              <a:rPr lang="ja-JP" altLang="en-US" dirty="0" smtClean="0"/>
              <a:t>生徒の学びの様子の点検（ビデオ）</a:t>
            </a:r>
          </a:p>
          <a:p>
            <a:pPr lvl="2"/>
            <a:r>
              <a:rPr lang="ja-JP" altLang="en-US" dirty="0" smtClean="0"/>
              <a:t>教師同士の授業</a:t>
            </a:r>
            <a:r>
              <a:rPr lang="ja-JP" altLang="en-US" dirty="0" smtClean="0"/>
              <a:t>見学→教師の成長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ビデオ研究会（完全な平等</a:t>
            </a:r>
            <a:r>
              <a:rPr lang="ja-JP" altLang="en-US" dirty="0" smtClean="0"/>
              <a:t>）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よい授業とは？</a:t>
            </a:r>
          </a:p>
          <a:p>
            <a:pPr lvl="1"/>
            <a:r>
              <a:rPr kumimoji="1" lang="ja-JP" altLang="en-US" dirty="0" smtClean="0"/>
              <a:t>よくわかる（わかったという思い込み）</a:t>
            </a:r>
          </a:p>
          <a:p>
            <a:pPr lvl="1"/>
            <a:r>
              <a:rPr lang="ja-JP" altLang="en-US" dirty="0" smtClean="0"/>
              <a:t>楽しい</a:t>
            </a:r>
          </a:p>
          <a:p>
            <a:pPr lvl="1"/>
            <a:r>
              <a:rPr lang="ja-JP" altLang="en-US" dirty="0"/>
              <a:t>できるように</a:t>
            </a:r>
            <a:r>
              <a:rPr lang="ja-JP" altLang="en-US" dirty="0" smtClean="0"/>
              <a:t>なる</a:t>
            </a:r>
          </a:p>
          <a:p>
            <a:pPr lvl="1"/>
            <a:r>
              <a:rPr lang="ja-JP" altLang="en-US" dirty="0" smtClean="0"/>
              <a:t>考える</a:t>
            </a:r>
          </a:p>
          <a:p>
            <a:r>
              <a:rPr lang="ja-JP" altLang="en-US" dirty="0"/>
              <a:t>授業はやり方で効果に大きな差</a:t>
            </a:r>
          </a:p>
          <a:p>
            <a:pPr lvl="1"/>
            <a:r>
              <a:rPr lang="ja-JP" altLang="en-US" dirty="0"/>
              <a:t>「島」の授業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37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授業形態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それぞれの長短は</a:t>
            </a:r>
          </a:p>
          <a:p>
            <a:pPr lvl="1"/>
            <a:r>
              <a:rPr lang="ja-JP" altLang="en-US" dirty="0" smtClean="0"/>
              <a:t>一斉授業</a:t>
            </a:r>
          </a:p>
          <a:p>
            <a:pPr lvl="1"/>
            <a:r>
              <a:rPr kumimoji="1" lang="ja-JP" altLang="en-US" dirty="0"/>
              <a:t>班</a:t>
            </a:r>
            <a:r>
              <a:rPr kumimoji="1" lang="ja-JP" altLang="en-US" dirty="0" smtClean="0"/>
              <a:t>・グループ</a:t>
            </a:r>
            <a:r>
              <a:rPr kumimoji="1" lang="ja-JP" altLang="en-US" dirty="0" smtClean="0"/>
              <a:t>授業（イェーナ・プラン）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個別</a:t>
            </a:r>
            <a:r>
              <a:rPr lang="ja-JP" altLang="en-US" dirty="0" smtClean="0"/>
              <a:t>授業（ドルトン・プラン）</a:t>
            </a:r>
          </a:p>
          <a:p>
            <a:pPr lvl="1"/>
            <a:r>
              <a:rPr lang="ja-JP" altLang="en-US" dirty="0" smtClean="0"/>
              <a:t>作業型（フレネ）</a:t>
            </a:r>
            <a:endParaRPr lang="ja-JP" altLang="en-US" dirty="0" smtClean="0"/>
          </a:p>
          <a:p>
            <a:r>
              <a:rPr lang="ja-JP" altLang="en-US" dirty="0" smtClean="0"/>
              <a:t>能力</a:t>
            </a:r>
            <a:r>
              <a:rPr lang="ja-JP" altLang="en-US" dirty="0"/>
              <a:t>別</a:t>
            </a:r>
            <a:r>
              <a:rPr lang="ja-JP" altLang="en-US" dirty="0" smtClean="0"/>
              <a:t>・習熟度別授業の長短は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よい授業を考える１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「できる」系の授業（算数・体育・音楽・美術）</a:t>
            </a:r>
          </a:p>
          <a:p>
            <a:pPr lvl="1"/>
            <a:r>
              <a:rPr lang="ja-JP" altLang="en-US" dirty="0" smtClean="0"/>
              <a:t>到達目標は「できる」こと</a:t>
            </a:r>
            <a:endParaRPr kumimoji="1" lang="ja-JP" altLang="en-US" dirty="0" smtClean="0"/>
          </a:p>
          <a:p>
            <a:r>
              <a:rPr lang="ja-JP" altLang="en-US" dirty="0" smtClean="0"/>
              <a:t>課題となる「行為」を構成する要素の把握</a:t>
            </a:r>
          </a:p>
          <a:p>
            <a:pPr lvl="1"/>
            <a:r>
              <a:rPr kumimoji="1" lang="ja-JP" altLang="en-US" dirty="0" smtClean="0"/>
              <a:t>数学：昨年の選抜の問題</a:t>
            </a:r>
          </a:p>
          <a:p>
            <a:pPr lvl="1"/>
            <a:r>
              <a:rPr lang="ja-JP" altLang="en-US" dirty="0" smtClean="0"/>
              <a:t>自転車に乗れるようになる</a:t>
            </a:r>
          </a:p>
          <a:p>
            <a:r>
              <a:rPr kumimoji="1" lang="ja-JP" altLang="en-US" dirty="0" smtClean="0"/>
              <a:t>最も基本となる要素をひとつ修得し、順次要素を加えていく。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Ａ４の縦横は１：１．４２　何故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知らなければならないこと</a:t>
            </a:r>
          </a:p>
          <a:p>
            <a:pPr lvl="1"/>
            <a:r>
              <a:rPr lang="ja-JP" altLang="en-US" dirty="0" smtClean="0"/>
              <a:t>Ａ４の紙は、Ａ０～Ａ６までの大きさの一種</a:t>
            </a:r>
          </a:p>
          <a:p>
            <a:pPr lvl="1"/>
            <a:r>
              <a:rPr lang="ja-JP" altLang="en-US" dirty="0" smtClean="0"/>
              <a:t>＋１は、半分に折る（紙の製造法）</a:t>
            </a:r>
          </a:p>
          <a:p>
            <a:pPr lvl="1"/>
            <a:r>
              <a:rPr kumimoji="1" lang="ja-JP" altLang="en-US" dirty="0" smtClean="0"/>
              <a:t>次々に半分に折るには、縦横比が常に一定</a:t>
            </a:r>
            <a:endParaRPr lang="ja-JP" altLang="en-US" dirty="0" smtClean="0"/>
          </a:p>
          <a:p>
            <a:pPr lvl="1">
              <a:buNone/>
            </a:pPr>
            <a:r>
              <a:rPr kumimoji="1" lang="ja-JP" altLang="en-US" dirty="0" smtClean="0"/>
              <a:t>　　　　　　　　⇩</a:t>
            </a:r>
          </a:p>
          <a:p>
            <a:r>
              <a:rPr lang="ja-JP" altLang="en-US" dirty="0" smtClean="0"/>
              <a:t>比を１：ａ　とおいて計算する</a:t>
            </a:r>
            <a:endParaRPr kumimoji="1" lang="ja-JP" altLang="en-US" dirty="0" smtClean="0"/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43608" y="1412776"/>
            <a:ext cx="3816424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67744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ａ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2080" y="1340768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１：ａ＝ａ：２</a:t>
            </a:r>
            <a:endParaRPr kumimoji="1" lang="en-US" altLang="ja-JP" dirty="0" smtClean="0"/>
          </a:p>
          <a:p>
            <a:r>
              <a:rPr lang="ja-JP" altLang="en-US" dirty="0" smtClean="0"/>
              <a:t>Ａ＊ａ＝２</a:t>
            </a:r>
            <a:endParaRPr lang="en-US" altLang="ja-JP" dirty="0" smtClean="0"/>
          </a:p>
          <a:p>
            <a:r>
              <a:rPr kumimoji="1" lang="ja-JP" altLang="en-US" dirty="0" smtClean="0"/>
              <a:t>かけて２になる数</a:t>
            </a:r>
          </a:p>
          <a:p>
            <a:r>
              <a:rPr lang="ja-JP" altLang="en-US" dirty="0" smtClean="0"/>
              <a:t>１．５＊１．５＝２．２５</a:t>
            </a:r>
            <a:endParaRPr lang="en-US" altLang="ja-JP" dirty="0" smtClean="0"/>
          </a:p>
          <a:p>
            <a:r>
              <a:rPr kumimoji="1" lang="ja-JP" altLang="en-US" dirty="0" smtClean="0"/>
              <a:t>１．４＊１．４＝１．９６</a:t>
            </a:r>
            <a:endParaRPr kumimoji="1" lang="en-US" altLang="ja-JP" dirty="0" smtClean="0"/>
          </a:p>
          <a:p>
            <a:r>
              <a:rPr lang="ja-JP" altLang="en-US" dirty="0" smtClean="0"/>
              <a:t>１．４１＊１．４１＝１．９８８１</a:t>
            </a:r>
            <a:endParaRPr lang="en-US" altLang="ja-JP" dirty="0" smtClean="0"/>
          </a:p>
          <a:p>
            <a:r>
              <a:rPr kumimoji="1" lang="ja-JP" altLang="en-US" dirty="0" smtClean="0"/>
              <a:t>１．４２＊１．４２＝２．０１６４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⇩</a:t>
            </a:r>
          </a:p>
          <a:p>
            <a:r>
              <a:rPr kumimoji="1" lang="ja-JP" altLang="en-US" dirty="0" smtClean="0"/>
              <a:t>１．４１が一番近い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自転車に乗る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必要な要素</a:t>
            </a:r>
          </a:p>
          <a:p>
            <a:pPr lvl="1"/>
            <a:r>
              <a:rPr lang="ja-JP" altLang="en-US" dirty="0" smtClean="0"/>
              <a:t>推進力（応用例としての「止める」）</a:t>
            </a:r>
          </a:p>
          <a:p>
            <a:pPr lvl="1"/>
            <a:r>
              <a:rPr lang="ja-JP" altLang="en-US" dirty="0" smtClean="0"/>
              <a:t>バランス（応用例としての「曲がる」）</a:t>
            </a:r>
          </a:p>
          <a:p>
            <a:r>
              <a:rPr kumimoji="1" lang="ja-JP" altLang="en-US" dirty="0" smtClean="0"/>
              <a:t>初めての者が複数の要素を同時に修得することは困難→要素ごとに分けて練習</a:t>
            </a:r>
          </a:p>
          <a:p>
            <a:r>
              <a:rPr kumimoji="1" lang="ja-JP" altLang="en-US" dirty="0" smtClean="0"/>
              <a:t>ペダルを外し、サドルを足がつくように下げる</a:t>
            </a:r>
          </a:p>
          <a:p>
            <a:pPr lvl="1"/>
            <a:r>
              <a:rPr lang="ja-JP" altLang="en-US" dirty="0" smtClean="0"/>
              <a:t>足で蹴って進む。（バランスの練習）ｏｋ→</a:t>
            </a:r>
          </a:p>
          <a:p>
            <a:pPr lvl="1"/>
            <a:r>
              <a:rPr lang="ja-JP" altLang="en-US" dirty="0" smtClean="0"/>
              <a:t>ペダルをつけて進む。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よい授業を考える２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「わかる」系の授業（社会・理科・国語）</a:t>
            </a:r>
          </a:p>
          <a:p>
            <a:r>
              <a:rPr lang="ja-JP" altLang="en-US" dirty="0" smtClean="0"/>
              <a:t>到達目標は「理解し、記憶する」</a:t>
            </a:r>
          </a:p>
          <a:p>
            <a:r>
              <a:rPr kumimoji="1" lang="ja-JP" altLang="en-US" dirty="0" smtClean="0"/>
              <a:t>通常「知識」を教える授業：</a:t>
            </a:r>
            <a:r>
              <a:rPr kumimoji="1" lang="en-US" altLang="ja-JP" dirty="0" smtClean="0"/>
              <a:t>×</a:t>
            </a:r>
          </a:p>
          <a:p>
            <a:pPr lvl="1"/>
            <a:r>
              <a:rPr kumimoji="1" lang="ja-JP" altLang="en-US" dirty="0" smtClean="0"/>
              <a:t>その知識に至る前の知識・思考を順序だてる</a:t>
            </a:r>
          </a:p>
          <a:p>
            <a:pPr lvl="1"/>
            <a:r>
              <a:rPr lang="ja-JP" altLang="en-US" dirty="0" smtClean="0"/>
              <a:t>段階ごとの「事実」を配置して並べる</a:t>
            </a:r>
          </a:p>
          <a:p>
            <a:pPr lvl="1"/>
            <a:r>
              <a:rPr kumimoji="1" lang="ja-JP" altLang="en-US" dirty="0" smtClean="0"/>
              <a:t>段階を進めるのは「考える」行為</a:t>
            </a:r>
          </a:p>
          <a:p>
            <a:r>
              <a:rPr lang="ja-JP" altLang="en-US" dirty="0" smtClean="0"/>
              <a:t>発問は２択の考える問（正解がない）</a:t>
            </a:r>
          </a:p>
          <a:p>
            <a:r>
              <a:rPr kumimoji="1" lang="ja-JP" altLang="en-US" dirty="0" smtClean="0"/>
              <a:t>知識は説明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安井俊夫「１万円の謎」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到達目標は、１万円紙幣は「紙」なのに、何故１万円の価値があるかを理解（貨幣とは）</a:t>
            </a:r>
          </a:p>
          <a:p>
            <a:r>
              <a:rPr lang="ja-JP" altLang="en-US" dirty="0" smtClean="0"/>
              <a:t>疑問の形：１万円と信用？→国家が発行→国家が金と交換を保障→本来は金</a:t>
            </a:r>
          </a:p>
          <a:p>
            <a:r>
              <a:rPr kumimoji="1" lang="ja-JP" altLang="en-US" dirty="0" smtClean="0"/>
              <a:t>（安井の授業）</a:t>
            </a:r>
          </a:p>
          <a:p>
            <a:pPr lvl="1"/>
            <a:r>
              <a:rPr lang="ja-JP" altLang="en-US" dirty="0" smtClean="0"/>
              <a:t>１万札は本当に価値があるか（討論→両論）</a:t>
            </a:r>
          </a:p>
          <a:p>
            <a:pPr lvl="1"/>
            <a:r>
              <a:rPr kumimoji="1" lang="ja-JP" altLang="en-US" dirty="0" smtClean="0"/>
              <a:t>ある（買える）、ない（紙切れだ）→捨てるか？→原価は？　</a:t>
            </a:r>
          </a:p>
          <a:p>
            <a:pPr lvl="1"/>
            <a:r>
              <a:rPr kumimoji="1" lang="ja-JP" altLang="en-US" dirty="0" smtClean="0"/>
              <a:t>歴史、小判から紙幣→兌換→何人兌換したか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520</Words>
  <Application>Microsoft Office PowerPoint</Application>
  <PresentationFormat>画面に合わせる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テーマ</vt:lpstr>
      <vt:lpstr>授業論</vt:lpstr>
      <vt:lpstr>よい授業とは</vt:lpstr>
      <vt:lpstr>授業形態</vt:lpstr>
      <vt:lpstr>よい授業を考える１</vt:lpstr>
      <vt:lpstr>Ａ４の縦横は１：１．４２　何故</vt:lpstr>
      <vt:lpstr>PowerPoint プレゼンテーション</vt:lpstr>
      <vt:lpstr>自転車に乗る</vt:lpstr>
      <vt:lpstr>よい授業を考える２</vt:lpstr>
      <vt:lpstr>安井俊夫「１万円の謎」</vt:lpstr>
      <vt:lpstr>授業と生活指導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授業論</dc:title>
  <dc:creator>wakei</dc:creator>
  <cp:lastModifiedBy>Ohta Kazutosi</cp:lastModifiedBy>
  <cp:revision>28</cp:revision>
  <dcterms:created xsi:type="dcterms:W3CDTF">2012-11-09T09:01:43Z</dcterms:created>
  <dcterms:modified xsi:type="dcterms:W3CDTF">2015-11-06T01:00:27Z</dcterms:modified>
</cp:coreProperties>
</file>