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2" r:id="rId5"/>
    <p:sldId id="257" r:id="rId6"/>
    <p:sldId id="264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991C-2ECD-440B-B2CD-6F39CBF84379}" type="datetimeFigureOut">
              <a:rPr kumimoji="1" lang="ja-JP" altLang="en-US" smtClean="0"/>
              <a:pPr/>
              <a:t>2015/10/16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学校の本質とは何か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学校に必要なもの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能力と教育形態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能力の形態と適切な教育形態・組織</a:t>
            </a:r>
          </a:p>
          <a:p>
            <a:pPr lvl="1"/>
            <a:r>
              <a:rPr lang="ja-JP" altLang="en-US" dirty="0" smtClean="0"/>
              <a:t>知識か</a:t>
            </a:r>
            <a:r>
              <a:rPr lang="ja-JP" altLang="en-US" dirty="0"/>
              <a:t>技術</a:t>
            </a:r>
            <a:r>
              <a:rPr lang="ja-JP" altLang="en-US" dirty="0" smtClean="0"/>
              <a:t>・技能か</a:t>
            </a:r>
          </a:p>
          <a:p>
            <a:pPr lvl="1"/>
            <a:r>
              <a:rPr kumimoji="1" lang="ja-JP" altLang="en-US" dirty="0"/>
              <a:t>誰</a:t>
            </a:r>
            <a:r>
              <a:rPr kumimoji="1" lang="ja-JP" altLang="en-US" dirty="0" smtClean="0"/>
              <a:t>でも学ぶ必要</a:t>
            </a:r>
            <a:r>
              <a:rPr kumimoji="1" lang="ja-JP" altLang="en-US" dirty="0"/>
              <a:t>があるか</a:t>
            </a:r>
            <a:r>
              <a:rPr kumimoji="1" lang="ja-JP" altLang="en-US" dirty="0" smtClean="0"/>
              <a:t>、選択的か</a:t>
            </a:r>
          </a:p>
          <a:p>
            <a:pPr lvl="1"/>
            <a:r>
              <a:rPr lang="ja-JP" altLang="en-US" dirty="0" smtClean="0"/>
              <a:t>個別教育がよいか、集団教育がよいか</a:t>
            </a:r>
          </a:p>
          <a:p>
            <a:pPr lvl="1"/>
            <a:r>
              <a:rPr kumimoji="1" lang="ja-JP" altLang="en-US" dirty="0" smtClean="0"/>
              <a:t>他は？</a:t>
            </a:r>
          </a:p>
          <a:p>
            <a:r>
              <a:rPr kumimoji="1" lang="ja-JP" altLang="en-US" dirty="0" smtClean="0"/>
              <a:t>ショッピングモルかデパートか専門店か</a:t>
            </a:r>
          </a:p>
          <a:p>
            <a:pPr lvl="1"/>
            <a:r>
              <a:rPr lang="ja-JP" altLang="en-US" dirty="0" smtClean="0"/>
              <a:t>日本の一般的な小中高はデパート</a:t>
            </a:r>
          </a:p>
          <a:p>
            <a:pPr lvl="1"/>
            <a:r>
              <a:rPr kumimoji="1" lang="ja-JP" altLang="en-US" dirty="0" smtClean="0"/>
              <a:t>大学やアメリカの高校はショッピングモル</a:t>
            </a:r>
          </a:p>
          <a:p>
            <a:pPr lvl="1"/>
            <a:r>
              <a:rPr lang="ja-JP" altLang="en-US" dirty="0" smtClean="0"/>
              <a:t>ヨーロッパはスーパーマッケットと</a:t>
            </a:r>
            <a:r>
              <a:rPr lang="ja-JP" altLang="en-US" dirty="0"/>
              <a:t>専門店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28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一人前になるための教授・学習（有史以来）</a:t>
            </a:r>
          </a:p>
          <a:p>
            <a:r>
              <a:rPr lang="ja-JP" altLang="en-US" dirty="0" smtClean="0"/>
              <a:t>直接活動（体験）＝教授・学習がほとんど</a:t>
            </a:r>
            <a:endParaRPr kumimoji="1" lang="ja-JP" altLang="en-US" dirty="0"/>
          </a:p>
        </p:txBody>
      </p:sp>
      <p:sp>
        <p:nvSpPr>
          <p:cNvPr id="4" name="曲折矢印 3"/>
          <p:cNvSpPr/>
          <p:nvPr/>
        </p:nvSpPr>
        <p:spPr>
          <a:xfrm flipV="1">
            <a:off x="1835696" y="2852936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3808" y="29249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独立の教授</a:t>
            </a:r>
            <a:r>
              <a:rPr lang="ja-JP" altLang="en-US" dirty="0" smtClean="0"/>
              <a:t>・</a:t>
            </a:r>
            <a:r>
              <a:rPr lang="ja-JP" altLang="en-US" sz="3200" dirty="0" smtClean="0"/>
              <a:t>学習過程の分離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4077072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直接活動の前に必要な修得＝文字を使用した内容→学校</a:t>
            </a:r>
          </a:p>
          <a:p>
            <a:r>
              <a:rPr kumimoji="1" lang="ja-JP" altLang="en-US" sz="3200" dirty="0" smtClean="0"/>
              <a:t>大人の学校（大学）→予備門（文字文化　　　　　　　　　　の基礎）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義務教育成立の影響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旧来の内容を庶民が学ぶことの無理</a:t>
            </a:r>
          </a:p>
          <a:p>
            <a:pPr lvl="1"/>
            <a:r>
              <a:rPr lang="ja-JP" altLang="en-US" dirty="0" smtClean="0"/>
              <a:t>多様な教育内容や方法の工夫＝新教育運動</a:t>
            </a:r>
          </a:p>
          <a:p>
            <a:pPr lvl="1"/>
            <a:r>
              <a:rPr kumimoji="1" lang="ja-JP" altLang="en-US" dirty="0" smtClean="0"/>
              <a:t>国民統合と選抜の矛盾（普段の試験改革）</a:t>
            </a:r>
          </a:p>
          <a:p>
            <a:pPr lvl="1"/>
            <a:r>
              <a:rPr lang="ja-JP" altLang="en-US" dirty="0" smtClean="0"/>
              <a:t>学校の肥大化（高校全入・大学５０％）</a:t>
            </a:r>
          </a:p>
          <a:p>
            <a:r>
              <a:rPr kumimoji="1" lang="ja-JP" altLang="en-US" dirty="0" smtClean="0"/>
              <a:t>従来型と異なる学校の登場</a:t>
            </a:r>
          </a:p>
          <a:p>
            <a:pPr lvl="1"/>
            <a:r>
              <a:rPr lang="ja-JP" altLang="en-US" dirty="0" smtClean="0"/>
              <a:t>シュタイナー学校・サマーヒル・モンテッソーリ・イェーナプラン・サドベリバレイ・伊那小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学校に不可欠なものは何か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不可欠</a:t>
            </a:r>
            <a:r>
              <a:rPr lang="ja-JP" altLang="en-US" dirty="0"/>
              <a:t>か</a:t>
            </a:r>
            <a:r>
              <a:rPr lang="ja-JP" altLang="en-US" dirty="0" smtClean="0"/>
              <a:t>、なくてもよいか</a:t>
            </a:r>
          </a:p>
          <a:p>
            <a:pPr lvl="1"/>
            <a:r>
              <a:rPr lang="ja-JP" altLang="en-US" dirty="0" smtClean="0"/>
              <a:t>教師</a:t>
            </a:r>
          </a:p>
          <a:p>
            <a:pPr lvl="1"/>
            <a:r>
              <a:rPr kumimoji="1" lang="ja-JP" altLang="en-US" dirty="0" smtClean="0"/>
              <a:t>生徒・学生</a:t>
            </a:r>
          </a:p>
          <a:p>
            <a:pPr lvl="1"/>
            <a:r>
              <a:rPr lang="ja-JP" altLang="en-US" dirty="0" smtClean="0"/>
              <a:t>校舎</a:t>
            </a:r>
          </a:p>
          <a:p>
            <a:pPr lvl="1"/>
            <a:r>
              <a:rPr kumimoji="1" lang="ja-JP" altLang="en-US" dirty="0" smtClean="0"/>
              <a:t>教材・教育内容</a:t>
            </a:r>
          </a:p>
          <a:p>
            <a:pPr lvl="1"/>
            <a:r>
              <a:rPr lang="ja-JP" altLang="en-US" dirty="0" smtClean="0"/>
              <a:t>他には</a:t>
            </a:r>
            <a:endParaRPr kumimoji="1" lang="ja-JP" altLang="en-US" dirty="0" smtClean="0"/>
          </a:p>
          <a:p>
            <a:r>
              <a:rPr lang="ja-JP" altLang="en-US" dirty="0" smtClean="0"/>
              <a:t>イメージの異なる学校？</a:t>
            </a:r>
          </a:p>
          <a:p>
            <a:pPr lvl="1"/>
            <a:r>
              <a:rPr kumimoji="1" lang="ja-JP" altLang="en-US" dirty="0" smtClean="0"/>
              <a:t>森の幼稚園</a:t>
            </a:r>
          </a:p>
          <a:p>
            <a:pPr lvl="1"/>
            <a:r>
              <a:rPr lang="ja-JP" altLang="en-US" dirty="0" smtClean="0"/>
              <a:t>国連大学</a:t>
            </a:r>
          </a:p>
          <a:p>
            <a:pPr lvl="1"/>
            <a:r>
              <a:rPr kumimoji="1" lang="ja-JP" altLang="en-US" dirty="0"/>
              <a:t>サドベリ・</a:t>
            </a:r>
            <a:r>
              <a:rPr kumimoji="1" lang="ja-JP" altLang="en-US" dirty="0" smtClean="0"/>
              <a:t>バレイ</a:t>
            </a:r>
            <a:r>
              <a:rPr kumimoji="1" lang="ja-JP" altLang="en-US" dirty="0"/>
              <a:t>校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適当な教育組織は？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義務教育学校・高校・大学・専門学校</a:t>
            </a:r>
          </a:p>
          <a:p>
            <a:r>
              <a:rPr lang="ja-JP" altLang="en-US" dirty="0" smtClean="0"/>
              <a:t>地域クラブ・部活・プライベートレッスン・家庭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国語・算数・</a:t>
            </a:r>
            <a:r>
              <a:rPr lang="ja-JP" altLang="en-US" smtClean="0"/>
              <a:t>数学・社会・古典</a:t>
            </a:r>
            <a:r>
              <a:rPr lang="ja-JP" altLang="en-US" dirty="0" smtClean="0"/>
              <a:t>・合唱・合奏・楽典・水泳・サッカー・野球・バレイボール・柔道・水彩画・油絵・習字・算盤・ピアノ・椅子づくり・料理・裁縫・自転車・自動車・</a:t>
            </a:r>
            <a:r>
              <a:rPr lang="ja-JP" altLang="en-US" smtClean="0"/>
              <a:t>食事マナー・日本舞踊・ジャズダンス・宗教・礼儀作法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5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327</Words>
  <Application>Microsoft Office PowerPoint</Application>
  <PresentationFormat>画面に合わせる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学校の本質とは何か</vt:lpstr>
      <vt:lpstr>能力と教育形態</vt:lpstr>
      <vt:lpstr>学校の発生</vt:lpstr>
      <vt:lpstr>義務教育成立の影響</vt:lpstr>
      <vt:lpstr>学校に不可欠なものは何か</vt:lpstr>
      <vt:lpstr>適当な教育組織は？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学校の本質とは何か</dc:title>
  <dc:creator>wakei</dc:creator>
  <cp:lastModifiedBy>Ohta Kazutosi</cp:lastModifiedBy>
  <cp:revision>9</cp:revision>
  <dcterms:created xsi:type="dcterms:W3CDTF">2012-10-19T08:55:51Z</dcterms:created>
  <dcterms:modified xsi:type="dcterms:W3CDTF">2015-10-16T08:18:40Z</dcterms:modified>
</cp:coreProperties>
</file>