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29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3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0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69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25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41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32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93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7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8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9AEF-0335-4805-8A96-581E3623A588}" type="datetimeFigureOut">
              <a:rPr kumimoji="1" lang="ja-JP" altLang="en-US" smtClean="0"/>
              <a:t>2015/9/25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9DDC-C972-4B4C-8F63-9160A1736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2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能力と学力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教育できる能力の条件は何か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321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教育の対象としての能力は何か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「能力」とは</a:t>
            </a:r>
          </a:p>
          <a:p>
            <a:pPr lvl="1"/>
            <a:r>
              <a:rPr lang="ja-JP" altLang="en-US" dirty="0" smtClean="0"/>
              <a:t>何</a:t>
            </a:r>
            <a:r>
              <a:rPr lang="ja-JP" altLang="en-US" dirty="0"/>
              <a:t>かできる</a:t>
            </a:r>
            <a:r>
              <a:rPr lang="ja-JP" altLang="en-US" dirty="0" smtClean="0"/>
              <a:t>こと</a:t>
            </a:r>
            <a:endParaRPr lang="ja-JP" altLang="en-US" dirty="0"/>
          </a:p>
          <a:p>
            <a:pPr lvl="1"/>
            <a:r>
              <a:rPr lang="ja-JP" altLang="en-US" dirty="0" smtClean="0"/>
              <a:t>発達すること</a:t>
            </a:r>
            <a:endParaRPr lang="ja-JP" altLang="en-US" dirty="0"/>
          </a:p>
          <a:p>
            <a:r>
              <a:rPr kumimoji="1" lang="ja-JP" altLang="en-US" dirty="0" smtClean="0"/>
              <a:t>教育学の基礎概念としての「能力」</a:t>
            </a:r>
          </a:p>
          <a:p>
            <a:pPr lvl="1"/>
            <a:r>
              <a:rPr lang="ja-JP" altLang="en-US" dirty="0" smtClean="0"/>
              <a:t>教育は主に能力を延ばす営みである</a:t>
            </a:r>
          </a:p>
          <a:p>
            <a:pPr lvl="1"/>
            <a:r>
              <a:rPr lang="ja-JP" altLang="en-US" dirty="0" smtClean="0"/>
              <a:t>努力や働きかけで「伸びる能力」が対象</a:t>
            </a:r>
          </a:p>
          <a:p>
            <a:pPr lvl="1"/>
            <a:r>
              <a:rPr lang="ja-JP" altLang="en-US" dirty="0"/>
              <a:t>価値</a:t>
            </a:r>
            <a:r>
              <a:rPr lang="ja-JP" altLang="en-US" dirty="0" smtClean="0"/>
              <a:t>ある能力が対象</a:t>
            </a:r>
          </a:p>
          <a:p>
            <a:r>
              <a:rPr lang="ja-JP" altLang="en-US" dirty="0" smtClean="0"/>
              <a:t>どの教育組織で伸ばす</a:t>
            </a:r>
            <a:r>
              <a:rPr lang="ja-JP" altLang="en-US" dirty="0"/>
              <a:t>の</a:t>
            </a:r>
            <a:r>
              <a:rPr lang="ja-JP" altLang="en-US" dirty="0" smtClean="0"/>
              <a:t>が</a:t>
            </a:r>
            <a:r>
              <a:rPr lang="ja-JP" altLang="en-US" dirty="0"/>
              <a:t>適切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/>
              <a:t>学校</a:t>
            </a:r>
            <a:r>
              <a:rPr lang="ja-JP" altLang="en-US" dirty="0" smtClean="0"/>
              <a:t>・家庭・地域・その他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955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判断してみよう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Ａ能力・Ｂ価値ある・Ｃ発達する・Ｄ教えられる</a:t>
            </a:r>
          </a:p>
          <a:p>
            <a:pPr lvl="1"/>
            <a:r>
              <a:rPr kumimoji="1" lang="ja-JP" altLang="en-US" dirty="0" smtClean="0"/>
              <a:t>体力・思いやり・予知能力・計算力</a:t>
            </a:r>
            <a:r>
              <a:rPr kumimoji="1" lang="ja-JP" altLang="en-US" dirty="0" smtClean="0"/>
              <a:t>・</a:t>
            </a:r>
            <a:r>
              <a:rPr kumimoji="1" lang="ja-JP" altLang="en-US" dirty="0" smtClean="0"/>
              <a:t>読解力・病気になりにくい体質・作曲能力・愛情・</a:t>
            </a:r>
            <a:r>
              <a:rPr lang="ja-JP" altLang="en-US" dirty="0" smtClean="0"/>
              <a:t>すぐ眠れる・ピアノ</a:t>
            </a:r>
            <a:r>
              <a:rPr lang="ja-JP" altLang="en-US" dirty="0"/>
              <a:t>を</a:t>
            </a:r>
            <a:r>
              <a:rPr lang="ja-JP" altLang="en-US" dirty="0" smtClean="0"/>
              <a:t>弾く・美しい</a:t>
            </a:r>
            <a:r>
              <a:rPr lang="ja-JP" altLang="en-US" dirty="0"/>
              <a:t>声を</a:t>
            </a:r>
            <a:r>
              <a:rPr lang="ja-JP" altLang="en-US" dirty="0" smtClean="0"/>
              <a:t>だす・高等</a:t>
            </a:r>
            <a:r>
              <a:rPr lang="ja-JP" altLang="en-US" dirty="0"/>
              <a:t>数学を理解</a:t>
            </a:r>
            <a:r>
              <a:rPr lang="ja-JP" altLang="en-US" dirty="0" smtClean="0"/>
              <a:t>する・絶対音感・跳び箱</a:t>
            </a:r>
            <a:r>
              <a:rPr lang="ja-JP" altLang="en-US" dirty="0"/>
              <a:t>を跳ぶ・</a:t>
            </a:r>
            <a:r>
              <a:rPr lang="ja-JP" altLang="en-US" dirty="0" smtClean="0"/>
              <a:t>鍵なしでドア</a:t>
            </a:r>
            <a:r>
              <a:rPr lang="ja-JP" altLang="en-US" dirty="0"/>
              <a:t>を</a:t>
            </a:r>
            <a:r>
              <a:rPr lang="ja-JP" altLang="en-US" dirty="0" smtClean="0"/>
              <a:t>開けられる・危機でも平静・親切・相手を倒す・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08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何が教育の対象なのか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能力とはいえないものは</a:t>
            </a:r>
          </a:p>
          <a:p>
            <a:r>
              <a:rPr lang="ja-JP" altLang="en-US" dirty="0" smtClean="0"/>
              <a:t>社会的価値と認められない</a:t>
            </a:r>
            <a:r>
              <a:rPr lang="ja-JP" altLang="en-US" dirty="0"/>
              <a:t>もの</a:t>
            </a:r>
            <a:r>
              <a:rPr lang="ja-JP" altLang="en-US" dirty="0" smtClean="0"/>
              <a:t>は</a:t>
            </a:r>
          </a:p>
          <a:p>
            <a:r>
              <a:rPr kumimoji="1" lang="ja-JP" altLang="en-US" dirty="0" smtClean="0"/>
              <a:t>発達</a:t>
            </a:r>
            <a:r>
              <a:rPr kumimoji="1" lang="ja-JP" altLang="en-US" dirty="0"/>
              <a:t>しない</a:t>
            </a:r>
            <a:r>
              <a:rPr kumimoji="1" lang="ja-JP" altLang="en-US" dirty="0" smtClean="0"/>
              <a:t>と考えられる</a:t>
            </a:r>
            <a:r>
              <a:rPr kumimoji="1" lang="ja-JP" altLang="en-US" dirty="0"/>
              <a:t>もの</a:t>
            </a:r>
            <a:r>
              <a:rPr kumimoji="1" lang="ja-JP" altLang="en-US" dirty="0" smtClean="0"/>
              <a:t>は</a:t>
            </a:r>
          </a:p>
          <a:p>
            <a:r>
              <a:rPr lang="ja-JP" altLang="en-US" dirty="0" smtClean="0"/>
              <a:t>教えられない</a:t>
            </a:r>
            <a:r>
              <a:rPr lang="ja-JP" altLang="en-US" dirty="0"/>
              <a:t>ものは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16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教える場所の相違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家庭・学校</a:t>
            </a:r>
            <a:r>
              <a:rPr kumimoji="1" lang="ja-JP" altLang="en-US" dirty="0" smtClean="0"/>
              <a:t>・クラブ</a:t>
            </a:r>
            <a:r>
              <a:rPr kumimoji="1" lang="ja-JP" altLang="en-US" dirty="0" smtClean="0"/>
              <a:t>（地域</a:t>
            </a:r>
            <a:r>
              <a:rPr lang="ja-JP" altLang="en-US" dirty="0" smtClean="0"/>
              <a:t>）・</a:t>
            </a:r>
            <a:r>
              <a:rPr lang="ja-JP" altLang="en-US" dirty="0" smtClean="0"/>
              <a:t>その他で教える対象の相違は原理的にあるべきか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能力以外の要素（価値観・人格）</a:t>
            </a:r>
          </a:p>
          <a:p>
            <a:pPr lvl="1"/>
            <a:r>
              <a:rPr lang="ja-JP" altLang="en-US" dirty="0" smtClean="0"/>
              <a:t>教える</a:t>
            </a:r>
            <a:r>
              <a:rPr lang="ja-JP" altLang="en-US" dirty="0"/>
              <a:t>こと</a:t>
            </a:r>
            <a:r>
              <a:rPr lang="ja-JP" altLang="en-US" dirty="0" smtClean="0"/>
              <a:t>が可能</a:t>
            </a:r>
            <a:r>
              <a:rPr lang="ja-JP" altLang="en-US" dirty="0"/>
              <a:t>か</a:t>
            </a:r>
            <a:r>
              <a:rPr lang="ja-JP" altLang="en-US" dirty="0" smtClean="0"/>
              <a:t>どうか</a:t>
            </a:r>
          </a:p>
          <a:p>
            <a:pPr lvl="1"/>
            <a:r>
              <a:rPr kumimoji="1" lang="ja-JP" altLang="en-US" dirty="0" smtClean="0"/>
              <a:t>好みによる要素</a:t>
            </a:r>
          </a:p>
          <a:p>
            <a:pPr lvl="1"/>
            <a:r>
              <a:rPr lang="ja-JP" altLang="en-US" dirty="0"/>
              <a:t>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7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学力の様々な考え</a:t>
            </a:r>
          </a:p>
          <a:p>
            <a:pPr lvl="1"/>
            <a:r>
              <a:rPr lang="ja-JP" altLang="en-US" dirty="0" smtClean="0"/>
              <a:t>能力の</a:t>
            </a:r>
            <a:r>
              <a:rPr lang="ja-JP" altLang="en-US" dirty="0"/>
              <a:t>なか</a:t>
            </a:r>
            <a:r>
              <a:rPr lang="ja-JP" altLang="en-US" dirty="0" smtClean="0"/>
              <a:t>の知的部分（学問的能力）</a:t>
            </a:r>
          </a:p>
          <a:p>
            <a:pPr lvl="1"/>
            <a:r>
              <a:rPr kumimoji="1" lang="ja-JP" altLang="en-US" dirty="0" smtClean="0"/>
              <a:t>学校で学ぶ能力（特に基礎科目）</a:t>
            </a:r>
          </a:p>
          <a:p>
            <a:r>
              <a:rPr kumimoji="1" lang="ja-JP" altLang="en-US" dirty="0" smtClean="0"/>
              <a:t>勝田</a:t>
            </a:r>
            <a:r>
              <a:rPr kumimoji="1" lang="ja-JP" altLang="en-US" dirty="0" smtClean="0"/>
              <a:t>モデルと広岡</a:t>
            </a:r>
            <a:r>
              <a:rPr kumimoji="1" lang="ja-JP" altLang="en-US" dirty="0" smtClean="0"/>
              <a:t>モデル</a:t>
            </a:r>
          </a:p>
          <a:p>
            <a:r>
              <a:rPr lang="ja-JP" altLang="en-US" dirty="0" smtClean="0"/>
              <a:t>計測可能性</a:t>
            </a:r>
          </a:p>
          <a:p>
            <a:pPr lvl="1"/>
            <a:r>
              <a:rPr lang="ja-JP" altLang="en-US" dirty="0"/>
              <a:t>言語能力</a:t>
            </a:r>
          </a:p>
          <a:p>
            <a:pPr lvl="1"/>
            <a:r>
              <a:rPr lang="ja-JP" altLang="en-US" dirty="0"/>
              <a:t>社会的認識能力</a:t>
            </a:r>
          </a:p>
          <a:p>
            <a:pPr lvl="1"/>
            <a:r>
              <a:rPr lang="ja-JP" altLang="en-US" dirty="0"/>
              <a:t>相手の心を理解する能力</a:t>
            </a:r>
          </a:p>
          <a:p>
            <a:pPr lvl="1"/>
            <a:r>
              <a:rPr lang="ja-JP" altLang="en-US" dirty="0"/>
              <a:t>スポーツの監督・指揮者の能力</a:t>
            </a:r>
          </a:p>
          <a:p>
            <a:pPr lvl="1"/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65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教育・学校の対象となる能力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教育の対象</a:t>
            </a:r>
          </a:p>
          <a:p>
            <a:pPr lvl="1"/>
            <a:r>
              <a:rPr kumimoji="1" lang="ja-JP" altLang="en-US" dirty="0" smtClean="0"/>
              <a:t>能力を明確に対象化できる（教育内容・教材）</a:t>
            </a:r>
          </a:p>
          <a:p>
            <a:pPr lvl="1"/>
            <a:r>
              <a:rPr lang="ja-JP" altLang="en-US" dirty="0" smtClean="0"/>
              <a:t>訓練する</a:t>
            </a:r>
            <a:r>
              <a:rPr lang="ja-JP" altLang="en-US" dirty="0"/>
              <a:t>こと</a:t>
            </a:r>
            <a:r>
              <a:rPr lang="ja-JP" altLang="en-US" dirty="0" smtClean="0"/>
              <a:t>で発達する（教授法の成立）</a:t>
            </a:r>
          </a:p>
          <a:p>
            <a:r>
              <a:rPr lang="ja-JP" altLang="en-US" dirty="0" smtClean="0"/>
              <a:t>学校教育の対象（様々な立場がありうる）</a:t>
            </a:r>
          </a:p>
          <a:p>
            <a:pPr lvl="1"/>
            <a:r>
              <a:rPr kumimoji="1" lang="ja-JP" altLang="en-US" dirty="0" smtClean="0"/>
              <a:t>（上記の条件の上に）</a:t>
            </a:r>
          </a:p>
          <a:p>
            <a:pPr lvl="1"/>
            <a:r>
              <a:rPr kumimoji="1" lang="ja-JP" altLang="en-US" dirty="0" smtClean="0"/>
              <a:t>誰もが必要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する要素（芸術やスポーツは）</a:t>
            </a:r>
          </a:p>
          <a:p>
            <a:pPr lvl="1"/>
            <a:r>
              <a:rPr lang="ja-JP" altLang="en-US" dirty="0"/>
              <a:t>評価できる（基準</a:t>
            </a:r>
            <a:r>
              <a:rPr lang="en-US" altLang="ja-JP" dirty="0"/>
              <a:t>or</a:t>
            </a:r>
            <a:r>
              <a:rPr lang="ja-JP" altLang="en-US" dirty="0"/>
              <a:t>計測</a:t>
            </a:r>
            <a:r>
              <a:rPr lang="ja-JP" altLang="en-US" dirty="0" smtClean="0"/>
              <a:t>）</a:t>
            </a:r>
          </a:p>
          <a:p>
            <a:pPr marL="457200" lvl="1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55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学力は低下したのか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学力低下論</a:t>
            </a:r>
          </a:p>
          <a:p>
            <a:pPr lvl="1"/>
            <a:r>
              <a:rPr lang="ja-JP" altLang="en-US" dirty="0" smtClean="0"/>
              <a:t>ＰＩＳＡの落ち込み・東大生が分数計算できない</a:t>
            </a:r>
          </a:p>
          <a:p>
            <a:r>
              <a:rPr kumimoji="1" lang="ja-JP" altLang="en-US" dirty="0" smtClean="0"/>
              <a:t>全国学力テスト　１９６０年代中止以後半世紀実施されず（判断材料の欠落）</a:t>
            </a:r>
          </a:p>
          <a:p>
            <a:r>
              <a:rPr lang="ja-JP" altLang="en-US" dirty="0" smtClean="0"/>
              <a:t>どのような学力が必要なのか（ＰＩＳＡ型？）</a:t>
            </a:r>
          </a:p>
          <a:p>
            <a:r>
              <a:rPr kumimoji="1" lang="ja-JP" altLang="en-US" dirty="0" smtClean="0"/>
              <a:t>学力の剥落問題</a:t>
            </a:r>
          </a:p>
          <a:p>
            <a:r>
              <a:rPr lang="ja-JP" altLang="en-US" dirty="0" smtClean="0"/>
              <a:t>受験競争と少子化、教化的教え込みの問題（大田堯）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170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385</Words>
  <Application>Microsoft Office PowerPoint</Application>
  <PresentationFormat>ワイド画面</PresentationFormat>
  <Paragraphs>51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Office テーマ</vt:lpstr>
      <vt:lpstr>能力と学力</vt:lpstr>
      <vt:lpstr>教育の対象としての能力は何か</vt:lpstr>
      <vt:lpstr>判断してみよう</vt:lpstr>
      <vt:lpstr>何が教育の対象なのか</vt:lpstr>
      <vt:lpstr>教える場所の相違</vt:lpstr>
      <vt:lpstr>学力について</vt:lpstr>
      <vt:lpstr>教育・学校の対象となる能力</vt:lpstr>
      <vt:lpstr>学力は低下したのか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能力と学力</dc:title>
  <dc:creator>Ohta Kazutosi</dc:creator>
  <cp:lastModifiedBy>Ohta Kazutosi</cp:lastModifiedBy>
  <cp:revision>3</cp:revision>
  <dcterms:created xsi:type="dcterms:W3CDTF">2015-09-25T09:18:41Z</dcterms:created>
  <dcterms:modified xsi:type="dcterms:W3CDTF">2015-09-25T10:25:43Z</dcterms:modified>
</cp:coreProperties>
</file>