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67" r:id="rId5"/>
    <p:sldId id="262" r:id="rId6"/>
    <p:sldId id="259" r:id="rId7"/>
    <p:sldId id="264" r:id="rId8"/>
    <p:sldId id="265" r:id="rId9"/>
    <p:sldId id="266" r:id="rId10"/>
    <p:sldId id="260" r:id="rId11"/>
    <p:sldId id="261" r:id="rId1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660"/>
  </p:normalViewPr>
  <p:slideViewPr>
    <p:cSldViewPr>
      <p:cViewPr varScale="1">
        <p:scale>
          <a:sx n="75" d="100"/>
          <a:sy n="75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55F2E-D707-42B0-931D-8EAD41FC91A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C0D82-823D-463B-80AE-F279837A21B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296C1-9909-4F12-A95B-583013FA7E4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AF26B-3401-4365-86AD-F33F6C1C732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0F87D-E9C6-4D20-BFDB-0C96AA0226B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E7551-7261-4160-8263-A999A541355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3F524-4D59-4C57-9ADB-721D48CDE9C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2F236-F57D-4B42-A499-634A4B06C46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FF6EA-1722-4D49-9175-F2E1037D0FE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91FE2-621D-4F9C-AE54-78D15460B62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25607-7833-497C-BB52-A0BE3693F31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34910F7-8B75-40C2-9ED5-583B8C6CF65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生活指導論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しつけは学校か家庭か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再度サドベリバレイを考える</a:t>
            </a:r>
            <a:r>
              <a:rPr lang="en-US" altLang="ja-JP" smtClean="0"/>
              <a:t>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サドベリに規律はないのか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　　</a:t>
            </a:r>
            <a:r>
              <a:rPr lang="en-US" altLang="ja-JP" smtClean="0"/>
              <a:t>the schools would </a:t>
            </a:r>
          </a:p>
          <a:p>
            <a:pPr eaLnBrk="1" hangingPunct="1">
              <a:buFontTx/>
              <a:buNone/>
            </a:pPr>
            <a:r>
              <a:rPr lang="en-US" altLang="ja-JP" smtClean="0"/>
              <a:t>        -be democratic and non-autocratic</a:t>
            </a:r>
          </a:p>
          <a:p>
            <a:pPr eaLnBrk="1" hangingPunct="1">
              <a:buFontTx/>
              <a:buNone/>
            </a:pPr>
            <a:r>
              <a:rPr lang="en-US" altLang="ja-JP" smtClean="0"/>
              <a:t>        -be governed by clear rules and due process</a:t>
            </a:r>
          </a:p>
          <a:p>
            <a:pPr eaLnBrk="1" hangingPunct="1">
              <a:buFontTx/>
              <a:buNone/>
            </a:pPr>
            <a:r>
              <a:rPr lang="en-US" altLang="ja-JP" smtClean="0"/>
              <a:t>        -be guardians of individual rights of students</a:t>
            </a:r>
          </a:p>
          <a:p>
            <a:pPr eaLnBrk="1" hangingPunct="1">
              <a:buFontTx/>
              <a:buNone/>
            </a:pPr>
            <a:endParaRPr lang="en-US" altLang="ja-JP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再度サドベリを考える</a:t>
            </a:r>
            <a:r>
              <a:rPr lang="en-US" altLang="ja-JP" smtClean="0"/>
              <a:t>2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サドベリのモラル 「責任」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      </a:t>
            </a:r>
            <a:r>
              <a:rPr lang="en-US" altLang="ja-JP" smtClean="0"/>
              <a:t>Freedom of choice, freedom of action, freedom to bear the results of action – these are the three great freedoms that constitute personal responsibility.</a:t>
            </a:r>
          </a:p>
          <a:p>
            <a:pPr eaLnBrk="1" hangingPunct="1">
              <a:buFontTx/>
              <a:buNone/>
            </a:pPr>
            <a:endParaRPr lang="en-US" altLang="ja-JP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「生活指導」という言葉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文部科学省は「生徒指導」という言葉を使用</a:t>
            </a:r>
          </a:p>
          <a:p>
            <a:r>
              <a:rPr lang="ja-JP" altLang="en-US" dirty="0" smtClean="0"/>
              <a:t>戦後改革で「生活指導」（領域概念）</a:t>
            </a:r>
          </a:p>
          <a:p>
            <a:pPr lvl="1"/>
            <a:r>
              <a:rPr kumimoji="1" lang="ja-JP" altLang="en-US" dirty="0" smtClean="0"/>
              <a:t>その後教育界に対立が生じた。</a:t>
            </a:r>
          </a:p>
          <a:p>
            <a:pPr lvl="1"/>
            <a:r>
              <a:rPr kumimoji="1" lang="ja-JP" altLang="en-US" dirty="0" smtClean="0"/>
              <a:t>文部省は「生徒指導」という言葉に変化</a:t>
            </a:r>
          </a:p>
          <a:p>
            <a:pPr lvl="1"/>
            <a:r>
              <a:rPr lang="ja-JP" altLang="en-US" dirty="0" smtClean="0"/>
              <a:t>研究団体や研究者は「生活指導」のまま</a:t>
            </a:r>
          </a:p>
          <a:p>
            <a:r>
              <a:rPr kumimoji="1" lang="ja-JP" altLang="en-US" dirty="0" smtClean="0"/>
              <a:t>「生徒指導」は二重に不自然</a:t>
            </a:r>
          </a:p>
          <a:p>
            <a:pPr lvl="1"/>
            <a:r>
              <a:rPr lang="ja-JP" altLang="en-US" dirty="0" smtClean="0"/>
              <a:t>生徒は中学生と高校生を指す。（小学生は？）</a:t>
            </a:r>
          </a:p>
          <a:p>
            <a:pPr lvl="1"/>
            <a:r>
              <a:rPr kumimoji="1" lang="ja-JP" altLang="en-US" dirty="0" smtClean="0"/>
              <a:t>生徒は「対象概念」で、「教科指導」に対する概念なので、領域概念が適切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生活指導と学校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学校は　知識教授←→宗教（モラル）教授？</a:t>
            </a:r>
          </a:p>
          <a:p>
            <a:pPr eaLnBrk="1" hangingPunct="1"/>
            <a:r>
              <a:rPr lang="ja-JP" altLang="en-US" dirty="0" smtClean="0"/>
              <a:t>しつけは　学校の役割←→家庭の役割？</a:t>
            </a:r>
          </a:p>
          <a:p>
            <a:pPr eaLnBrk="1" hangingPunct="1"/>
            <a:r>
              <a:rPr lang="ja-JP" altLang="en-US" dirty="0" smtClean="0"/>
              <a:t>社会の規律を教える←→学校の規律？</a:t>
            </a:r>
          </a:p>
          <a:p>
            <a:pPr eaLnBrk="1" hangingPunct="1"/>
            <a:r>
              <a:rPr lang="ja-JP" altLang="en-US" dirty="0" smtClean="0"/>
              <a:t>モラルは　心の自律性←→行動の規律性？</a:t>
            </a:r>
          </a:p>
          <a:p>
            <a:pPr eaLnBrk="1" hangingPunct="1"/>
            <a:r>
              <a:rPr lang="ja-JP" altLang="en-US" dirty="0" smtClean="0"/>
              <a:t>公と私　プライバシーと生活指導</a:t>
            </a:r>
          </a:p>
          <a:p>
            <a:pPr eaLnBrk="1" hangingPunct="1"/>
            <a:r>
              <a:rPr lang="ja-JP" altLang="en-US" dirty="0" smtClean="0"/>
              <a:t>隠れたカリキュラム論を考える</a:t>
            </a:r>
          </a:p>
          <a:p>
            <a:pPr eaLnBrk="1" hangingPunct="1"/>
            <a:r>
              <a:rPr lang="ja-JP" altLang="en-US" dirty="0" smtClean="0"/>
              <a:t>体罰</a:t>
            </a:r>
            <a:r>
              <a:rPr lang="ja-JP" altLang="en-US" smtClean="0"/>
              <a:t>と懲戒　管理主義を考える</a:t>
            </a:r>
            <a:endParaRPr lang="ja-JP" alt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生活指導の</a:t>
            </a:r>
            <a:r>
              <a:rPr lang="ja-JP" altLang="en-US" dirty="0" smtClean="0"/>
              <a:t>３</a:t>
            </a:r>
            <a:r>
              <a:rPr kumimoji="1" lang="ja-JP" altLang="en-US" dirty="0" smtClean="0"/>
              <a:t>つの方向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管理主義</a:t>
            </a:r>
          </a:p>
          <a:p>
            <a:pPr lvl="1"/>
            <a:r>
              <a:rPr kumimoji="1" lang="ja-JP" altLang="en-US" dirty="0" smtClean="0"/>
              <a:t>規則による行動の等質化</a:t>
            </a:r>
          </a:p>
          <a:p>
            <a:pPr lvl="1"/>
            <a:r>
              <a:rPr lang="ja-JP" altLang="en-US" dirty="0" smtClean="0"/>
              <a:t>厳しい校則</a:t>
            </a:r>
            <a:endParaRPr kumimoji="1" lang="ja-JP" altLang="en-US" dirty="0" smtClean="0"/>
          </a:p>
          <a:p>
            <a:r>
              <a:rPr lang="ja-JP" altLang="en-US" dirty="0" smtClean="0"/>
              <a:t>生徒の力の利用</a:t>
            </a:r>
            <a:r>
              <a:rPr lang="en-US" altLang="ja-JP" dirty="0" smtClean="0"/>
              <a:t>(</a:t>
            </a:r>
            <a:r>
              <a:rPr lang="ja-JP" altLang="en-US" dirty="0" smtClean="0"/>
              <a:t>スクール・カースト論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頂点の子どもの力を活用して管理</a:t>
            </a:r>
          </a:p>
          <a:p>
            <a:r>
              <a:rPr kumimoji="1" lang="ja-JP" altLang="en-US" dirty="0" smtClean="0"/>
              <a:t>平等の関係の構築</a:t>
            </a:r>
          </a:p>
          <a:p>
            <a:pPr lvl="1"/>
            <a:r>
              <a:rPr lang="ja-JP" altLang="en-US" dirty="0" smtClean="0"/>
              <a:t>個々人の差異を認め合う関係の構築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ふたつの実践理論</a:t>
            </a:r>
            <a:br>
              <a:rPr lang="ja-JP" altLang="en-US" dirty="0" smtClean="0"/>
            </a:b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全国生活指導研究協議会（全生研）</a:t>
            </a:r>
          </a:p>
          <a:p>
            <a:pPr lvl="1"/>
            <a:r>
              <a:rPr lang="ja-JP" altLang="en-US" dirty="0" smtClean="0"/>
              <a:t>民主主義的集団を育てる</a:t>
            </a:r>
          </a:p>
          <a:p>
            <a:pPr lvl="1"/>
            <a:r>
              <a:rPr kumimoji="1" lang="ja-JP" altLang="en-US" dirty="0" smtClean="0"/>
              <a:t>リーダーを育てる</a:t>
            </a:r>
          </a:p>
          <a:p>
            <a:pPr lvl="1"/>
            <a:r>
              <a:rPr lang="ja-JP" altLang="en-US" dirty="0" smtClean="0"/>
              <a:t>班活動（核班づくり）</a:t>
            </a:r>
            <a:endParaRPr kumimoji="1" lang="ja-JP" altLang="en-US" dirty="0" smtClean="0"/>
          </a:p>
          <a:p>
            <a:r>
              <a:rPr lang="ja-JP" altLang="en-US" dirty="0" smtClean="0"/>
              <a:t>生活綴り方</a:t>
            </a:r>
          </a:p>
          <a:p>
            <a:pPr lvl="1"/>
            <a:r>
              <a:rPr lang="ja-JP" altLang="en-US" dirty="0" smtClean="0"/>
              <a:t>書く意欲の重視</a:t>
            </a:r>
          </a:p>
          <a:p>
            <a:pPr lvl="1"/>
            <a:r>
              <a:rPr kumimoji="1" lang="ja-JP" altLang="en-US" dirty="0" smtClean="0"/>
              <a:t>書くことによる生活の認識</a:t>
            </a:r>
          </a:p>
          <a:p>
            <a:pPr lvl="1"/>
            <a:r>
              <a:rPr lang="ja-JP" altLang="en-US" dirty="0" smtClean="0"/>
              <a:t>書かれたものによるコミュニケーション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佐世保・大津事件をめぐって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子ども特有の精神的不安定？</a:t>
            </a:r>
          </a:p>
          <a:p>
            <a:pPr eaLnBrk="1" hangingPunct="1"/>
            <a:r>
              <a:rPr lang="ja-JP" altLang="en-US" dirty="0" smtClean="0"/>
              <a:t>メディアの変化に伴うコミュニケーションの希薄化？</a:t>
            </a:r>
          </a:p>
          <a:p>
            <a:pPr eaLnBrk="1" hangingPunct="1"/>
            <a:r>
              <a:rPr lang="ja-JP" altLang="en-US" dirty="0" smtClean="0"/>
              <a:t>家庭の不安？</a:t>
            </a:r>
          </a:p>
          <a:p>
            <a:pPr eaLnBrk="1" hangingPunct="1"/>
            <a:r>
              <a:rPr lang="ja-JP" altLang="en-US" dirty="0" smtClean="0"/>
              <a:t>学校の対応は　担任の雲隠れ</a:t>
            </a:r>
          </a:p>
          <a:p>
            <a:pPr eaLnBrk="1" hangingPunct="1"/>
            <a:r>
              <a:rPr lang="ja-JP" altLang="en-US" smtClean="0"/>
              <a:t>研究推進校という問題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新佐世保事件をめぐって１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父親早大卒弁護士・母親東大卒教育委員</a:t>
            </a:r>
          </a:p>
          <a:p>
            <a:r>
              <a:rPr lang="ja-JP" altLang="en-US" dirty="0" smtClean="0"/>
              <a:t>文武両道の家庭（仮面？）</a:t>
            </a:r>
          </a:p>
          <a:p>
            <a:pPr lvl="1"/>
            <a:r>
              <a:rPr kumimoji="1" lang="ja-JP" altLang="en-US" dirty="0" smtClean="0"/>
              <a:t>一人だけ参加の県大会→全国大会</a:t>
            </a:r>
          </a:p>
          <a:p>
            <a:pPr lvl="1"/>
            <a:r>
              <a:rPr lang="ja-JP" altLang="en-US" dirty="0" smtClean="0"/>
              <a:t>実はスポーツ嫌い？</a:t>
            </a:r>
          </a:p>
          <a:p>
            <a:r>
              <a:rPr lang="ja-JP" altLang="en-US" dirty="0" smtClean="0"/>
              <a:t>親への抵抗？</a:t>
            </a:r>
          </a:p>
          <a:p>
            <a:pPr lvl="1"/>
            <a:r>
              <a:rPr lang="ja-JP" altLang="en-US" dirty="0" smtClean="0"/>
              <a:t>小学生時給食に異物混入事件（母親の介入）</a:t>
            </a:r>
          </a:p>
          <a:p>
            <a:pPr lvl="1"/>
            <a:r>
              <a:rPr kumimoji="1" lang="ja-JP" altLang="en-US" dirty="0" smtClean="0"/>
              <a:t>動物虐待</a:t>
            </a:r>
          </a:p>
          <a:p>
            <a:pPr lvl="1"/>
            <a:r>
              <a:rPr lang="ja-JP" altLang="en-US" dirty="0" smtClean="0"/>
              <a:t>父親を金属バットで殴打（被害届け出さず）３月→高校になって一人暮らし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新佐世保事件をめぐって２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昨年母死亡→父親婚活→今年</a:t>
            </a:r>
            <a:r>
              <a:rPr kumimoji="1" lang="ja-JP" altLang="en-US" dirty="0" smtClean="0"/>
              <a:t>再婚</a:t>
            </a:r>
            <a:endParaRPr kumimoji="1" lang="en-US" altLang="ja-JP" dirty="0" smtClean="0"/>
          </a:p>
          <a:p>
            <a:r>
              <a:rPr kumimoji="1" lang="ja-JP" altLang="en-US" smtClean="0"/>
              <a:t>高校生になってほとんど登校せず</a:t>
            </a:r>
            <a:endParaRPr kumimoji="1" lang="ja-JP" altLang="en-US" dirty="0" smtClean="0"/>
          </a:p>
          <a:p>
            <a:r>
              <a:rPr lang="ja-JP" altLang="en-US" dirty="0" smtClean="0"/>
              <a:t>６月精神科医が児童相談所に通報（Ａは精神科で何度か診察）</a:t>
            </a:r>
          </a:p>
          <a:p>
            <a:r>
              <a:rPr kumimoji="1" lang="ja-JP" altLang="en-US" dirty="0" smtClean="0"/>
              <a:t>７月２３日義母に「人を殺してみたい」</a:t>
            </a:r>
          </a:p>
          <a:p>
            <a:r>
              <a:rPr lang="ja-JP" altLang="en-US" dirty="0" smtClean="0"/>
              <a:t>２５日父と病院が協議→児相に電話</a:t>
            </a:r>
          </a:p>
          <a:p>
            <a:r>
              <a:rPr lang="ja-JP" altLang="en-US" dirty="0" smtClean="0"/>
              <a:t>２６日</a:t>
            </a:r>
            <a:r>
              <a:rPr lang="ja-JP" altLang="en-US" dirty="0" smtClean="0"/>
              <a:t>殺害・２７日</a:t>
            </a:r>
            <a:r>
              <a:rPr lang="ja-JP" altLang="en-US" dirty="0" smtClean="0"/>
              <a:t>発見</a:t>
            </a:r>
          </a:p>
          <a:p>
            <a:r>
              <a:rPr lang="ja-JP" altLang="en-US" dirty="0" smtClean="0"/>
              <a:t>その後父が自殺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新佐世保事件をめぐって３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Wipedia</a:t>
            </a:r>
            <a:r>
              <a:rPr kumimoji="1" lang="ja-JP" altLang="en-US" dirty="0" smtClean="0"/>
              <a:t> による識者の見解</a:t>
            </a:r>
          </a:p>
          <a:p>
            <a:pPr lvl="1"/>
            <a:r>
              <a:rPr lang="ja-JP" altLang="en-US" dirty="0" smtClean="0"/>
              <a:t>母親の死</a:t>
            </a:r>
          </a:p>
          <a:p>
            <a:pPr lvl="1"/>
            <a:r>
              <a:rPr lang="ja-JP" altLang="en-US" dirty="0" smtClean="0"/>
              <a:t>一人暮らしという生活の変化</a:t>
            </a:r>
          </a:p>
          <a:p>
            <a:pPr lvl="1"/>
            <a:r>
              <a:rPr lang="ja-JP" altLang="en-US" dirty="0" smtClean="0"/>
              <a:t>父の再婚</a:t>
            </a:r>
          </a:p>
          <a:p>
            <a:pPr lvl="1"/>
            <a:r>
              <a:rPr lang="ja-JP" altLang="en-US" dirty="0" smtClean="0"/>
              <a:t>発達障害・精神異常</a:t>
            </a:r>
          </a:p>
          <a:p>
            <a:pPr lvl="1"/>
            <a:r>
              <a:rPr lang="ja-JP" altLang="en-US" dirty="0" smtClean="0"/>
              <a:t>過去の事件の不適切な処理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456</Words>
  <Application>Microsoft Office PowerPoint</Application>
  <PresentationFormat>画面に合わせる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標準デザイン</vt:lpstr>
      <vt:lpstr>生活指導論</vt:lpstr>
      <vt:lpstr>「生活指導」という言葉</vt:lpstr>
      <vt:lpstr>生活指導と学校</vt:lpstr>
      <vt:lpstr>生活指導の３つの方向</vt:lpstr>
      <vt:lpstr>ふたつの実践理論 </vt:lpstr>
      <vt:lpstr>佐世保・大津事件をめぐって</vt:lpstr>
      <vt:lpstr>新佐世保事件をめぐって１</vt:lpstr>
      <vt:lpstr>新佐世保事件をめぐって２</vt:lpstr>
      <vt:lpstr>新佐世保事件をめぐって３</vt:lpstr>
      <vt:lpstr>再度サドベリバレイを考える1</vt:lpstr>
      <vt:lpstr>再度サドベリを考える2</vt:lpstr>
    </vt:vector>
  </TitlesOfParts>
  <Company>bunkyo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生活指導論</dc:title>
  <dc:creator>wakei</dc:creator>
  <cp:lastModifiedBy>wakei</cp:lastModifiedBy>
  <cp:revision>18</cp:revision>
  <dcterms:created xsi:type="dcterms:W3CDTF">2007-11-15T09:55:59Z</dcterms:created>
  <dcterms:modified xsi:type="dcterms:W3CDTF">2014-11-28T12:09:30Z</dcterms:modified>
</cp:coreProperties>
</file>