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1" r:id="rId10"/>
    <p:sldId id="260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25F42-C27F-4016-8F01-B77A3F3CAEEB}" type="datetimeFigureOut">
              <a:rPr kumimoji="1" lang="ja-JP" altLang="en-US" smtClean="0"/>
              <a:pPr/>
              <a:t>2014/11/7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4F39-9986-4011-8FA6-CDC423B1476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授業論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授業形態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それぞれの長短は</a:t>
            </a:r>
          </a:p>
          <a:p>
            <a:pPr lvl="1"/>
            <a:r>
              <a:rPr lang="ja-JP" altLang="en-US" dirty="0" smtClean="0"/>
              <a:t>一斉授業</a:t>
            </a:r>
          </a:p>
          <a:p>
            <a:pPr lvl="1"/>
            <a:r>
              <a:rPr kumimoji="1" lang="ja-JP" altLang="en-US" dirty="0"/>
              <a:t>班</a:t>
            </a:r>
            <a:r>
              <a:rPr kumimoji="1" lang="ja-JP" altLang="en-US" dirty="0" smtClean="0"/>
              <a:t>・グループ授業</a:t>
            </a:r>
          </a:p>
          <a:p>
            <a:pPr lvl="1"/>
            <a:r>
              <a:rPr lang="ja-JP" altLang="en-US" dirty="0" smtClean="0"/>
              <a:t>個別授業</a:t>
            </a:r>
          </a:p>
          <a:p>
            <a:r>
              <a:rPr lang="ja-JP" altLang="en-US" dirty="0" smtClean="0"/>
              <a:t>能力</a:t>
            </a:r>
            <a:r>
              <a:rPr lang="ja-JP" altLang="en-US" dirty="0"/>
              <a:t>別</a:t>
            </a:r>
            <a:r>
              <a:rPr lang="ja-JP" altLang="en-US" dirty="0" smtClean="0"/>
              <a:t>・習熟度別授業の長短は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授業を考える視点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授業は学校教育の根幹－しかし、</a:t>
            </a:r>
          </a:p>
          <a:p>
            <a:r>
              <a:rPr lang="ja-JP" altLang="en-US" dirty="0" smtClean="0"/>
              <a:t>授業と生活指導は密接に関連</a:t>
            </a:r>
          </a:p>
          <a:p>
            <a:pPr lvl="1"/>
            <a:r>
              <a:rPr lang="ja-JP" altLang="en-US" dirty="0" smtClean="0"/>
              <a:t>岳陽中学の</a:t>
            </a:r>
            <a:r>
              <a:rPr lang="ja-JP" altLang="en-US" dirty="0" smtClean="0"/>
              <a:t>改革</a:t>
            </a:r>
          </a:p>
          <a:p>
            <a:pPr lvl="2"/>
            <a:r>
              <a:rPr lang="ja-JP" altLang="en-US" dirty="0" smtClean="0"/>
              <a:t>生徒の学びの様子の点検（ビデオ）</a:t>
            </a:r>
          </a:p>
          <a:p>
            <a:pPr lvl="2"/>
            <a:r>
              <a:rPr lang="ja-JP" altLang="en-US" dirty="0" smtClean="0"/>
              <a:t>教師同士の授業見学</a:t>
            </a:r>
          </a:p>
          <a:p>
            <a:pPr lvl="2"/>
            <a:r>
              <a:rPr lang="ja-JP" altLang="en-US" dirty="0" smtClean="0"/>
              <a:t>ビデオ研究会（完全な平等）</a:t>
            </a:r>
          </a:p>
          <a:p>
            <a:r>
              <a:rPr lang="ja-JP" altLang="en-US" dirty="0" smtClean="0"/>
              <a:t>授業はやり方で効果に大きな差</a:t>
            </a:r>
          </a:p>
          <a:p>
            <a:pPr lvl="1"/>
            <a:r>
              <a:rPr kumimoji="1" lang="ja-JP" altLang="en-US" dirty="0" smtClean="0"/>
              <a:t>「島」の授業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よい授業を考える１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「できる」系の授業（算数・体育・音楽・美術）</a:t>
            </a:r>
          </a:p>
          <a:p>
            <a:pPr lvl="1"/>
            <a:r>
              <a:rPr lang="ja-JP" altLang="en-US" dirty="0" smtClean="0"/>
              <a:t>到達目標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「できる」こと</a:t>
            </a:r>
            <a:endParaRPr kumimoji="1" lang="ja-JP" altLang="en-US" dirty="0" smtClean="0"/>
          </a:p>
          <a:p>
            <a:r>
              <a:rPr lang="ja-JP" altLang="en-US" dirty="0" smtClean="0"/>
              <a:t>課題</a:t>
            </a:r>
            <a:r>
              <a:rPr lang="ja-JP" altLang="en-US" dirty="0" smtClean="0"/>
              <a:t>となる</a:t>
            </a:r>
            <a:r>
              <a:rPr lang="ja-JP" altLang="en-US" dirty="0" smtClean="0"/>
              <a:t>「行為」を構成する要素の把握</a:t>
            </a:r>
          </a:p>
          <a:p>
            <a:pPr lvl="1"/>
            <a:r>
              <a:rPr kumimoji="1" lang="ja-JP" altLang="en-US" dirty="0" smtClean="0"/>
              <a:t>数学：昨年の選抜の問題</a:t>
            </a:r>
          </a:p>
          <a:p>
            <a:pPr lvl="1"/>
            <a:r>
              <a:rPr lang="ja-JP" altLang="en-US" dirty="0" smtClean="0"/>
              <a:t>自転車に乗れるようになる</a:t>
            </a:r>
          </a:p>
          <a:p>
            <a:r>
              <a:rPr kumimoji="1" lang="ja-JP" altLang="en-US" dirty="0" smtClean="0"/>
              <a:t>最も基本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なる要素をひとつ修得</a:t>
            </a:r>
            <a:r>
              <a:rPr kumimoji="1" lang="ja-JP" altLang="en-US" dirty="0" smtClean="0"/>
              <a:t>し</a:t>
            </a:r>
            <a:r>
              <a:rPr kumimoji="1" lang="ja-JP" altLang="en-US" dirty="0" smtClean="0"/>
              <a:t>、順次要素を</a:t>
            </a:r>
            <a:r>
              <a:rPr kumimoji="1" lang="ja-JP" altLang="en-US" dirty="0" smtClean="0"/>
              <a:t>加えていく。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Ａ４の縦横は１：１．４２　何故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知らなければならないこと</a:t>
            </a:r>
          </a:p>
          <a:p>
            <a:pPr lvl="1"/>
            <a:r>
              <a:rPr lang="ja-JP" altLang="en-US" dirty="0" smtClean="0"/>
              <a:t>Ａ４の紙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、Ａ０～Ａ６までの大きさの一種</a:t>
            </a:r>
          </a:p>
          <a:p>
            <a:pPr lvl="1"/>
            <a:r>
              <a:rPr lang="ja-JP" altLang="en-US" dirty="0" smtClean="0"/>
              <a:t>＋１は、半分に折る（紙の製造法）</a:t>
            </a:r>
          </a:p>
          <a:p>
            <a:pPr lvl="1"/>
            <a:r>
              <a:rPr kumimoji="1" lang="ja-JP" altLang="en-US" dirty="0" smtClean="0"/>
              <a:t>次々に半分に折る</a:t>
            </a:r>
            <a:r>
              <a:rPr kumimoji="1" lang="ja-JP" altLang="en-US" dirty="0" smtClean="0"/>
              <a:t>には</a:t>
            </a:r>
            <a:r>
              <a:rPr kumimoji="1" lang="ja-JP" altLang="en-US" dirty="0" smtClean="0"/>
              <a:t>、縦横比が常に一定</a:t>
            </a:r>
            <a:endParaRPr lang="ja-JP" altLang="en-US" dirty="0" smtClean="0"/>
          </a:p>
          <a:p>
            <a:pPr lvl="1">
              <a:buNone/>
            </a:pPr>
            <a:r>
              <a:rPr kumimoji="1" lang="ja-JP" altLang="en-US" dirty="0" smtClean="0"/>
              <a:t>　　　　　　　　⇩</a:t>
            </a:r>
          </a:p>
          <a:p>
            <a:r>
              <a:rPr lang="ja-JP" altLang="en-US" dirty="0" smtClean="0"/>
              <a:t>比を</a:t>
            </a:r>
            <a:r>
              <a:rPr lang="ja-JP" altLang="en-US" dirty="0" smtClean="0"/>
              <a:t>１：ａ　</a:t>
            </a:r>
            <a:r>
              <a:rPr lang="ja-JP" altLang="en-US" dirty="0" smtClean="0"/>
              <a:t>とおいて計算</a:t>
            </a:r>
            <a:r>
              <a:rPr lang="ja-JP" altLang="en-US" dirty="0" smtClean="0"/>
              <a:t>する</a:t>
            </a:r>
            <a:endParaRPr kumimoji="1" lang="ja-JP" altLang="en-US" dirty="0" smtClean="0"/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43608" y="1412776"/>
            <a:ext cx="3816424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67744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ａ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2080" y="1340768"/>
            <a:ext cx="2952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１：ａ＝ａ：２</a:t>
            </a:r>
            <a:endParaRPr kumimoji="1" lang="en-US" altLang="ja-JP" dirty="0" smtClean="0"/>
          </a:p>
          <a:p>
            <a:r>
              <a:rPr lang="ja-JP" altLang="en-US" dirty="0" smtClean="0"/>
              <a:t>Ａ＊</a:t>
            </a:r>
            <a:r>
              <a:rPr lang="ja-JP" altLang="en-US" dirty="0" smtClean="0"/>
              <a:t>ａ＝</a:t>
            </a:r>
            <a:r>
              <a:rPr lang="ja-JP" altLang="en-US" dirty="0" smtClean="0"/>
              <a:t>２</a:t>
            </a:r>
            <a:endParaRPr lang="en-US" altLang="ja-JP" dirty="0" smtClean="0"/>
          </a:p>
          <a:p>
            <a:r>
              <a:rPr kumimoji="1" lang="ja-JP" altLang="en-US" dirty="0" smtClean="0"/>
              <a:t>かけて２になる数</a:t>
            </a:r>
          </a:p>
          <a:p>
            <a:r>
              <a:rPr lang="ja-JP" altLang="en-US" dirty="0" smtClean="0"/>
              <a:t>１．５＊１．５</a:t>
            </a:r>
            <a:r>
              <a:rPr lang="ja-JP" altLang="en-US" dirty="0" smtClean="0"/>
              <a:t>＝２．２５</a:t>
            </a:r>
            <a:endParaRPr lang="en-US" altLang="ja-JP" dirty="0" smtClean="0"/>
          </a:p>
          <a:p>
            <a:r>
              <a:rPr kumimoji="1" lang="ja-JP" altLang="en-US" dirty="0" smtClean="0"/>
              <a:t>１．４＊１．４</a:t>
            </a:r>
            <a:r>
              <a:rPr kumimoji="1" lang="ja-JP" altLang="en-US" dirty="0" smtClean="0"/>
              <a:t>＝１．９６</a:t>
            </a:r>
            <a:endParaRPr kumimoji="1" lang="en-US" altLang="ja-JP" dirty="0" smtClean="0"/>
          </a:p>
          <a:p>
            <a:r>
              <a:rPr lang="ja-JP" altLang="en-US" dirty="0" smtClean="0"/>
              <a:t>１．４１＊１．４１</a:t>
            </a:r>
            <a:r>
              <a:rPr lang="ja-JP" altLang="en-US" dirty="0" smtClean="0"/>
              <a:t>＝１．９８８１</a:t>
            </a:r>
            <a:endParaRPr lang="en-US" altLang="ja-JP" dirty="0" smtClean="0"/>
          </a:p>
          <a:p>
            <a:r>
              <a:rPr kumimoji="1" lang="ja-JP" altLang="en-US" dirty="0" smtClean="0"/>
              <a:t>１．４２＊１．４２</a:t>
            </a:r>
            <a:r>
              <a:rPr kumimoji="1" lang="ja-JP" altLang="en-US" dirty="0" smtClean="0"/>
              <a:t>＝２．０１６４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dirty="0" smtClean="0"/>
              <a:t>　　　　　⇩</a:t>
            </a:r>
          </a:p>
          <a:p>
            <a:r>
              <a:rPr kumimoji="1" lang="ja-JP" altLang="en-US" dirty="0" smtClean="0"/>
              <a:t>１．４１が一番</a:t>
            </a:r>
            <a:r>
              <a:rPr kumimoji="1" lang="ja-JP" altLang="en-US" dirty="0" smtClean="0"/>
              <a:t>近い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自転車に乗る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必要な要素</a:t>
            </a:r>
          </a:p>
          <a:p>
            <a:pPr lvl="1"/>
            <a:r>
              <a:rPr lang="ja-JP" altLang="en-US" dirty="0" smtClean="0"/>
              <a:t>推進力（応用例としての「止める」）</a:t>
            </a:r>
          </a:p>
          <a:p>
            <a:pPr lvl="1"/>
            <a:r>
              <a:rPr lang="ja-JP" altLang="en-US" dirty="0" smtClean="0"/>
              <a:t>バランス（応用例としての「曲がる」）</a:t>
            </a:r>
          </a:p>
          <a:p>
            <a:r>
              <a:rPr kumimoji="1" lang="ja-JP" altLang="en-US" dirty="0" smtClean="0"/>
              <a:t>初めての者が複数の要素を</a:t>
            </a:r>
            <a:r>
              <a:rPr kumimoji="1" lang="ja-JP" altLang="en-US" dirty="0" smtClean="0"/>
              <a:t>同時</a:t>
            </a:r>
            <a:r>
              <a:rPr kumimoji="1" lang="ja-JP" altLang="en-US" dirty="0" smtClean="0"/>
              <a:t>に修得</a:t>
            </a:r>
            <a:r>
              <a:rPr kumimoji="1" lang="ja-JP" altLang="en-US" dirty="0" smtClean="0"/>
              <a:t>すること</a:t>
            </a:r>
            <a:r>
              <a:rPr kumimoji="1" lang="ja-JP" altLang="en-US" dirty="0" smtClean="0"/>
              <a:t>は困難→要素</a:t>
            </a:r>
            <a:r>
              <a:rPr kumimoji="1" lang="ja-JP" altLang="en-US" dirty="0" smtClean="0"/>
              <a:t>ごと</a:t>
            </a:r>
            <a:r>
              <a:rPr kumimoji="1" lang="ja-JP" altLang="en-US" dirty="0" smtClean="0"/>
              <a:t>に分けて練習</a:t>
            </a:r>
          </a:p>
          <a:p>
            <a:r>
              <a:rPr kumimoji="1" lang="ja-JP" altLang="en-US" dirty="0" smtClean="0"/>
              <a:t>ペダルを外し、サドルを足がつくように下げる</a:t>
            </a:r>
          </a:p>
          <a:p>
            <a:pPr lvl="1"/>
            <a:r>
              <a:rPr lang="ja-JP" altLang="en-US" dirty="0" smtClean="0"/>
              <a:t>足で蹴って進む。（バランスの練習）ｏｋ→</a:t>
            </a:r>
          </a:p>
          <a:p>
            <a:pPr lvl="1"/>
            <a:r>
              <a:rPr lang="ja-JP" altLang="en-US" dirty="0" smtClean="0"/>
              <a:t>ペダルをつけて</a:t>
            </a:r>
            <a:r>
              <a:rPr lang="ja-JP" altLang="en-US" dirty="0" smtClean="0"/>
              <a:t>進む。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よい授業を考える２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「わかる」系の授業（社会・理科・国語）</a:t>
            </a:r>
          </a:p>
          <a:p>
            <a:r>
              <a:rPr lang="ja-JP" altLang="en-US" dirty="0" smtClean="0"/>
              <a:t>到達目標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「理解し、記憶する」</a:t>
            </a:r>
          </a:p>
          <a:p>
            <a:r>
              <a:rPr kumimoji="1" lang="ja-JP" altLang="en-US" dirty="0" smtClean="0"/>
              <a:t>通常</a:t>
            </a:r>
            <a:r>
              <a:rPr kumimoji="1" lang="ja-JP" altLang="en-US" dirty="0" smtClean="0"/>
              <a:t>「知識」を教える授業：</a:t>
            </a:r>
            <a:r>
              <a:rPr kumimoji="1" lang="en-US" altLang="ja-JP" dirty="0" smtClean="0"/>
              <a:t>×</a:t>
            </a:r>
          </a:p>
          <a:p>
            <a:pPr lvl="1"/>
            <a:r>
              <a:rPr kumimoji="1" lang="ja-JP" altLang="en-US" dirty="0" smtClean="0"/>
              <a:t>その知識に至る前の知識・思考を順序だてる</a:t>
            </a:r>
          </a:p>
          <a:p>
            <a:pPr lvl="1"/>
            <a:r>
              <a:rPr lang="ja-JP" altLang="en-US" dirty="0" smtClean="0"/>
              <a:t>段階</a:t>
            </a:r>
            <a:r>
              <a:rPr lang="ja-JP" altLang="en-US" dirty="0" smtClean="0"/>
              <a:t>ごとの</a:t>
            </a:r>
            <a:r>
              <a:rPr lang="ja-JP" altLang="en-US" dirty="0" smtClean="0"/>
              <a:t>「事実」を配置して並べる</a:t>
            </a:r>
          </a:p>
          <a:p>
            <a:pPr lvl="1"/>
            <a:r>
              <a:rPr kumimoji="1" lang="ja-JP" altLang="en-US" dirty="0" smtClean="0"/>
              <a:t>段階を進める</a:t>
            </a:r>
            <a:r>
              <a:rPr kumimoji="1" lang="ja-JP" altLang="en-US" dirty="0" smtClean="0"/>
              <a:t>のは</a:t>
            </a:r>
            <a:r>
              <a:rPr kumimoji="1" lang="ja-JP" altLang="en-US" dirty="0" smtClean="0"/>
              <a:t>「考える」行為</a:t>
            </a:r>
          </a:p>
          <a:p>
            <a:r>
              <a:rPr lang="ja-JP" altLang="en-US" dirty="0" smtClean="0"/>
              <a:t>発問は２択の考える問（正解がない）</a:t>
            </a:r>
          </a:p>
          <a:p>
            <a:r>
              <a:rPr kumimoji="1" lang="ja-JP" altLang="en-US" dirty="0" smtClean="0"/>
              <a:t>知識は</a:t>
            </a:r>
            <a:r>
              <a:rPr kumimoji="1" lang="ja-JP" altLang="en-US" dirty="0" smtClean="0"/>
              <a:t>説明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安井</a:t>
            </a:r>
            <a:r>
              <a:rPr lang="ja-JP" altLang="en-US" dirty="0" smtClean="0"/>
              <a:t>俊夫</a:t>
            </a:r>
            <a:r>
              <a:rPr lang="ja-JP" altLang="en-US" dirty="0" smtClean="0"/>
              <a:t>「１万円の謎」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到達目標は、１万円紙幣は「紙」なのに、何故１万円の価値があるかを理解（貨幣とは）</a:t>
            </a:r>
          </a:p>
          <a:p>
            <a:r>
              <a:rPr lang="ja-JP" altLang="en-US" dirty="0" smtClean="0"/>
              <a:t>疑問の形：１万円と信用？→国家が発行→国家が金と交換を保障→本来は金</a:t>
            </a:r>
          </a:p>
          <a:p>
            <a:r>
              <a:rPr kumimoji="1" lang="ja-JP" altLang="en-US" dirty="0" smtClean="0"/>
              <a:t>（安井の授業）</a:t>
            </a:r>
          </a:p>
          <a:p>
            <a:pPr lvl="1"/>
            <a:r>
              <a:rPr lang="ja-JP" altLang="en-US" dirty="0" smtClean="0"/>
              <a:t>１万札は本当に価値があるか（討論→両論）</a:t>
            </a:r>
          </a:p>
          <a:p>
            <a:pPr lvl="1"/>
            <a:r>
              <a:rPr kumimoji="1" lang="ja-JP" altLang="en-US" dirty="0" smtClean="0"/>
              <a:t>ある（買える）、ない（紙切れだ）→捨てるか？→原価は？　</a:t>
            </a:r>
          </a:p>
          <a:p>
            <a:pPr lvl="1"/>
            <a:r>
              <a:rPr kumimoji="1" lang="ja-JP" altLang="en-US" dirty="0" smtClean="0"/>
              <a:t>歴史、小判から紙幣→兌換→何人兌換したか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せみの授業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　せみは、</a:t>
            </a:r>
          </a:p>
          <a:p>
            <a:pPr>
              <a:buNone/>
            </a:pPr>
            <a:r>
              <a:rPr lang="ja-JP" altLang="en-US" dirty="0" smtClean="0"/>
              <a:t>　木の　みきや　えだに　とまって　います。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せみは、よくなきます。こえが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きこえる　ところを　さがすと、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みつける　ことが　できます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491</Words>
  <Application>Microsoft Office PowerPoint</Application>
  <PresentationFormat>画面に合わせる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授業論</vt:lpstr>
      <vt:lpstr>授業を考える視点</vt:lpstr>
      <vt:lpstr>よい授業を考える１</vt:lpstr>
      <vt:lpstr>Ａ４の縦横は１：１．４２　何故</vt:lpstr>
      <vt:lpstr>スライド 5</vt:lpstr>
      <vt:lpstr>自転車に乗る</vt:lpstr>
      <vt:lpstr>よい授業を考える２</vt:lpstr>
      <vt:lpstr>安井俊夫「１万円の謎」</vt:lpstr>
      <vt:lpstr>せみの授業</vt:lpstr>
      <vt:lpstr>授業形態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授業論</dc:title>
  <dc:creator>wakei</dc:creator>
  <cp:lastModifiedBy>wakei</cp:lastModifiedBy>
  <cp:revision>26</cp:revision>
  <dcterms:created xsi:type="dcterms:W3CDTF">2012-11-09T09:01:43Z</dcterms:created>
  <dcterms:modified xsi:type="dcterms:W3CDTF">2014-11-07T08:03:06Z</dcterms:modified>
</cp:coreProperties>
</file>