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9" r:id="rId6"/>
    <p:sldId id="264" r:id="rId7"/>
    <p:sldId id="260" r:id="rId8"/>
    <p:sldId id="261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35070-3615-4677-B2B7-ABE88796D55E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67CC2-AF90-4BA0-805F-5D76E7F287A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教師は何をする人か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忙しすぎる教職？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教職は危機？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忙しすぎる教師　</a:t>
            </a:r>
          </a:p>
          <a:p>
            <a:pPr lvl="1"/>
            <a:r>
              <a:rPr lang="ja-JP" altLang="en-US" dirty="0" smtClean="0"/>
              <a:t>燃え尽き</a:t>
            </a:r>
            <a:r>
              <a:rPr lang="ja-JP" altLang="en-US" dirty="0" smtClean="0"/>
              <a:t>・精神疾患で退職する教師の増加</a:t>
            </a:r>
          </a:p>
          <a:p>
            <a:pPr lvl="1"/>
            <a:r>
              <a:rPr kumimoji="1" lang="ja-JP" altLang="en-US" dirty="0" smtClean="0"/>
              <a:t>授業準備や子ども対応が不十分な状況</a:t>
            </a:r>
          </a:p>
          <a:p>
            <a:pPr lvl="1"/>
            <a:r>
              <a:rPr lang="ja-JP" altLang="en-US" dirty="0" smtClean="0"/>
              <a:t>指導の難しい子どもの増加（発達障害・アレルギー）</a:t>
            </a:r>
          </a:p>
          <a:p>
            <a:r>
              <a:rPr kumimoji="1" lang="ja-JP" altLang="en-US" dirty="0" smtClean="0"/>
              <a:t>結果としての教室の荒れ（初任と大ベテラン）</a:t>
            </a:r>
          </a:p>
          <a:p>
            <a:pPr lvl="1"/>
            <a:r>
              <a:rPr lang="ja-JP" altLang="en-US" dirty="0" smtClean="0"/>
              <a:t>待遇の悪化と管理の強化</a:t>
            </a:r>
          </a:p>
          <a:p>
            <a:pPr lvl="1"/>
            <a:r>
              <a:rPr kumimoji="1" lang="ja-JP" altLang="en-US" dirty="0" smtClean="0"/>
              <a:t>超過勤務・手当て・職務領域の拡大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従来あまりなかった仕事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普通学級の発達障害児の指導</a:t>
            </a:r>
          </a:p>
          <a:p>
            <a:pPr lvl="1"/>
            <a:r>
              <a:rPr kumimoji="1" lang="ja-JP" altLang="en-US" dirty="0" smtClean="0"/>
              <a:t>多様な障害</a:t>
            </a:r>
          </a:p>
          <a:p>
            <a:pPr lvl="1"/>
            <a:r>
              <a:rPr lang="ja-JP" altLang="en-US" dirty="0" smtClean="0"/>
              <a:t>適切な指導の</a:t>
            </a:r>
            <a:r>
              <a:rPr lang="ja-JP" altLang="en-US" dirty="0" smtClean="0"/>
              <a:t>ため</a:t>
            </a:r>
            <a:r>
              <a:rPr lang="ja-JP" altLang="en-US" dirty="0" smtClean="0"/>
              <a:t>の研修は</a:t>
            </a:r>
            <a:r>
              <a:rPr lang="ja-JP" altLang="en-US" dirty="0" smtClean="0"/>
              <a:t>不十分</a:t>
            </a:r>
            <a:endParaRPr kumimoji="1" lang="ja-JP" altLang="en-US" dirty="0" smtClean="0"/>
          </a:p>
          <a:p>
            <a:r>
              <a:rPr lang="ja-JP" altLang="en-US" dirty="0" smtClean="0"/>
              <a:t>アレルギーの子どもの給食指導</a:t>
            </a:r>
          </a:p>
          <a:p>
            <a:r>
              <a:rPr lang="ja-JP" altLang="en-US" dirty="0" smtClean="0"/>
              <a:t>アナフィラキシー（２０１１年７１名死亡食物５）</a:t>
            </a:r>
          </a:p>
          <a:p>
            <a:pPr lvl="1"/>
            <a:r>
              <a:rPr lang="ja-JP" altLang="en-US" dirty="0" smtClean="0"/>
              <a:t>アドレナリン注射の</a:t>
            </a:r>
            <a:r>
              <a:rPr lang="ja-JP" altLang="en-US" dirty="0" smtClean="0"/>
              <a:t>訓練</a:t>
            </a:r>
            <a:endParaRPr lang="ja-JP" altLang="en-US" dirty="0" smtClean="0"/>
          </a:p>
          <a:p>
            <a:r>
              <a:rPr kumimoji="1" lang="ja-JP" altLang="en-US" dirty="0" smtClean="0"/>
              <a:t>宿泊行事</a:t>
            </a:r>
            <a:r>
              <a:rPr kumimoji="1" lang="ja-JP" altLang="en-US" dirty="0" smtClean="0"/>
              <a:t>に</a:t>
            </a:r>
            <a:r>
              <a:rPr kumimoji="1" lang="ja-JP" altLang="en-US" dirty="0" smtClean="0"/>
              <a:t>おける２４時間勤務</a:t>
            </a:r>
          </a:p>
          <a:p>
            <a:pPr lvl="1"/>
            <a:r>
              <a:rPr kumimoji="1" lang="ja-JP" altLang="en-US" dirty="0" smtClean="0"/>
              <a:t>夜中のトイレ指導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次のことは、教師の仕事か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給食指導</a:t>
            </a:r>
          </a:p>
          <a:p>
            <a:r>
              <a:rPr lang="ja-JP" altLang="en-US" dirty="0" smtClean="0"/>
              <a:t>部活指導</a:t>
            </a:r>
          </a:p>
          <a:p>
            <a:r>
              <a:rPr kumimoji="1" lang="ja-JP" altLang="en-US" dirty="0" smtClean="0"/>
              <a:t>補習指導</a:t>
            </a:r>
          </a:p>
          <a:p>
            <a:r>
              <a:rPr lang="ja-JP" altLang="en-US" dirty="0" smtClean="0"/>
              <a:t>補導された子どもの受け取り（警察で）</a:t>
            </a:r>
          </a:p>
          <a:p>
            <a:r>
              <a:rPr kumimoji="1" lang="ja-JP" altLang="en-US" dirty="0" smtClean="0"/>
              <a:t>休日の地域見回り</a:t>
            </a:r>
          </a:p>
          <a:p>
            <a:r>
              <a:rPr lang="ja-JP" altLang="en-US" dirty="0" smtClean="0"/>
              <a:t>宿泊研修</a:t>
            </a:r>
            <a:r>
              <a:rPr lang="ja-JP" altLang="en-US" dirty="0"/>
              <a:t>で</a:t>
            </a:r>
            <a:r>
              <a:rPr lang="ja-JP" altLang="en-US" dirty="0" smtClean="0"/>
              <a:t>の</a:t>
            </a:r>
            <a:r>
              <a:rPr lang="ja-JP" altLang="en-US" dirty="0"/>
              <a:t>就寝</a:t>
            </a:r>
            <a:r>
              <a:rPr lang="ja-JP" altLang="en-US" dirty="0" smtClean="0"/>
              <a:t>時の子どもの世話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教師論の多様性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教師は権力者か　諏訪的教師と金八先生</a:t>
            </a:r>
          </a:p>
          <a:p>
            <a:pPr lvl="1"/>
            <a:r>
              <a:rPr lang="ja-JP" altLang="en-US" dirty="0"/>
              <a:t>諏訪　</a:t>
            </a:r>
            <a:r>
              <a:rPr lang="ja-JP" altLang="en-US" dirty="0" smtClean="0"/>
              <a:t>教師と生徒は非対称・権力関係</a:t>
            </a:r>
          </a:p>
          <a:p>
            <a:pPr lvl="1"/>
            <a:r>
              <a:rPr kumimoji="1" lang="ja-JP" altLang="en-US" dirty="0" smtClean="0"/>
              <a:t>金八先生　教師は子ども目線で・ともに悩む</a:t>
            </a:r>
          </a:p>
          <a:p>
            <a:r>
              <a:rPr lang="ja-JP" altLang="en-US" dirty="0" smtClean="0"/>
              <a:t>教師は聖職か労働者か</a:t>
            </a:r>
          </a:p>
          <a:p>
            <a:pPr lvl="1"/>
            <a:r>
              <a:rPr lang="ja-JP" altLang="en-US" dirty="0" smtClean="0"/>
              <a:t>２４時間教師として</a:t>
            </a:r>
          </a:p>
          <a:p>
            <a:pPr lvl="1"/>
            <a:r>
              <a:rPr lang="ja-JP" altLang="en-US" dirty="0" smtClean="0"/>
              <a:t>教師</a:t>
            </a:r>
            <a:r>
              <a:rPr lang="ja-JP" altLang="en-US" dirty="0"/>
              <a:t>に</a:t>
            </a:r>
            <a:r>
              <a:rPr lang="ja-JP" altLang="en-US" dirty="0" smtClean="0"/>
              <a:t>も</a:t>
            </a:r>
            <a:r>
              <a:rPr lang="ja-JP" altLang="en-US" dirty="0"/>
              <a:t>プライバシー</a:t>
            </a:r>
            <a:endParaRPr lang="ja-JP" altLang="en-US" dirty="0" smtClean="0"/>
          </a:p>
          <a:p>
            <a:r>
              <a:rPr lang="ja-JP" altLang="en-US" dirty="0" smtClean="0"/>
              <a:t>教師の</a:t>
            </a:r>
            <a:r>
              <a:rPr lang="ja-JP" altLang="en-US" dirty="0"/>
              <a:t>待遇　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優秀な教師は優遇</a:t>
            </a:r>
          </a:p>
          <a:p>
            <a:pPr lvl="1"/>
            <a:r>
              <a:rPr lang="ja-JP" altLang="en-US" dirty="0" smtClean="0"/>
              <a:t>基本は</a:t>
            </a:r>
            <a:r>
              <a:rPr lang="ja-JP" altLang="en-US" dirty="0"/>
              <a:t>平等</a:t>
            </a:r>
            <a:r>
              <a:rPr lang="ja-JP" altLang="en-US" dirty="0" smtClean="0"/>
              <a:t>・格差化は困難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忙しさをどう克服するか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個人　仕事をテキパキこなせる能力向上</a:t>
            </a:r>
          </a:p>
          <a:p>
            <a:r>
              <a:rPr lang="ja-JP" altLang="en-US" dirty="0" smtClean="0"/>
              <a:t>体制</a:t>
            </a:r>
          </a:p>
          <a:p>
            <a:pPr lvl="1"/>
            <a:r>
              <a:rPr kumimoji="1" lang="ja-JP" altLang="en-US" dirty="0" smtClean="0"/>
              <a:t>学校の機能</a:t>
            </a:r>
            <a:r>
              <a:rPr kumimoji="1" lang="ja-JP" altLang="en-US" dirty="0" smtClean="0"/>
              <a:t>削減　</a:t>
            </a:r>
            <a:r>
              <a:rPr kumimoji="1" lang="ja-JP" altLang="en-US" dirty="0" smtClean="0"/>
              <a:t>何を</a:t>
            </a:r>
          </a:p>
          <a:p>
            <a:pPr lvl="1"/>
            <a:r>
              <a:rPr lang="ja-JP" altLang="en-US" dirty="0" smtClean="0"/>
              <a:t>教師の</a:t>
            </a:r>
            <a:r>
              <a:rPr lang="ja-JP" altLang="en-US" dirty="0" smtClean="0"/>
              <a:t>専門化　</a:t>
            </a:r>
            <a:r>
              <a:rPr lang="ja-JP" altLang="en-US" dirty="0" smtClean="0"/>
              <a:t>教科担任・勤務形態を柔軟</a:t>
            </a:r>
          </a:p>
          <a:p>
            <a:pPr lvl="1"/>
            <a:r>
              <a:rPr kumimoji="1" lang="ja-JP" altLang="en-US" dirty="0" smtClean="0"/>
              <a:t>教師定員の</a:t>
            </a:r>
            <a:r>
              <a:rPr kumimoji="1" lang="ja-JP" altLang="en-US" dirty="0" smtClean="0"/>
              <a:t>増加</a:t>
            </a:r>
            <a:r>
              <a:rPr kumimoji="1" lang="ja-JP" altLang="en-US" dirty="0" smtClean="0"/>
              <a:t>・学級定数の削減</a:t>
            </a:r>
          </a:p>
          <a:p>
            <a:r>
              <a:rPr lang="ja-JP" altLang="en-US" dirty="0" smtClean="0"/>
              <a:t>教師は</a:t>
            </a:r>
            <a:r>
              <a:rPr lang="ja-JP" altLang="en-US" dirty="0" smtClean="0"/>
              <a:t>暇</a:t>
            </a:r>
            <a:r>
              <a:rPr lang="ja-JP" altLang="en-US" dirty="0" smtClean="0"/>
              <a:t>だ</a:t>
            </a:r>
            <a:r>
              <a:rPr lang="ja-JP" altLang="en-US" dirty="0" smtClean="0"/>
              <a:t>と</a:t>
            </a:r>
            <a:r>
              <a:rPr lang="ja-JP" altLang="en-US" dirty="0" smtClean="0"/>
              <a:t>いう意見</a:t>
            </a:r>
            <a:r>
              <a:rPr lang="ja-JP" altLang="en-US" dirty="0" smtClean="0"/>
              <a:t>もある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教師を誰が評価するのか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勤務評定の困難（ </a:t>
            </a:r>
            <a:r>
              <a:rPr kumimoji="1" lang="en-US" altLang="ja-JP" dirty="0" smtClean="0"/>
              <a:t>payment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by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result</a:t>
            </a:r>
            <a:r>
              <a:rPr kumimoji="1" lang="ja-JP" altLang="en-US" dirty="0" smtClean="0"/>
              <a:t>の失敗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/>
              <a:t>誰</a:t>
            </a:r>
            <a:r>
              <a:rPr lang="ja-JP" altLang="en-US" dirty="0" smtClean="0"/>
              <a:t>が評価する</a:t>
            </a:r>
          </a:p>
          <a:p>
            <a:pPr lvl="1"/>
            <a:r>
              <a:rPr kumimoji="1" lang="ja-JP" altLang="en-US" dirty="0" smtClean="0"/>
              <a:t>校長</a:t>
            </a:r>
          </a:p>
          <a:p>
            <a:pPr lvl="1"/>
            <a:r>
              <a:rPr lang="ja-JP" altLang="en-US" dirty="0" smtClean="0"/>
              <a:t>同僚</a:t>
            </a:r>
          </a:p>
          <a:p>
            <a:pPr lvl="1"/>
            <a:r>
              <a:rPr kumimoji="1" lang="ja-JP" altLang="en-US" dirty="0" smtClean="0"/>
              <a:t>子ども</a:t>
            </a:r>
          </a:p>
          <a:p>
            <a:pPr lvl="1"/>
            <a:r>
              <a:rPr lang="ja-JP" altLang="en-US" dirty="0" smtClean="0"/>
              <a:t>保護者</a:t>
            </a:r>
          </a:p>
          <a:p>
            <a:pPr lvl="1"/>
            <a:r>
              <a:rPr kumimoji="1" lang="ja-JP" altLang="en-US" dirty="0" smtClean="0"/>
              <a:t>地域</a:t>
            </a:r>
            <a:endParaRPr lang="ja-JP" altLang="en-US" dirty="0" smtClean="0"/>
          </a:p>
          <a:p>
            <a:pPr lvl="1"/>
            <a:r>
              <a:rPr lang="ja-JP" altLang="en-US" dirty="0"/>
              <a:t>学識経験者</a:t>
            </a:r>
            <a:endParaRPr kumimoji="1" lang="ja-JP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教師の成長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教師の成長とはどういうことか</a:t>
            </a:r>
          </a:p>
          <a:p>
            <a:r>
              <a:rPr lang="ja-JP" altLang="en-US"/>
              <a:t>教師の成長が可能になる条件は何か</a:t>
            </a:r>
          </a:p>
          <a:p>
            <a:pPr>
              <a:buFontTx/>
              <a:buNone/>
            </a:pPr>
            <a:r>
              <a:rPr lang="ja-JP" altLang="en-US"/>
              <a:t>　（教え方でこれほど違う　島の授業</a:t>
            </a:r>
          </a:p>
          <a:p>
            <a:pPr>
              <a:buFontTx/>
              <a:buNone/>
            </a:pPr>
            <a:r>
              <a:rPr lang="ja-JP" altLang="en-US"/>
              <a:t>　　　自転車の乗り方）</a:t>
            </a:r>
          </a:p>
        </p:txBody>
      </p:sp>
    </p:spTree>
    <p:extLst>
      <p:ext uri="{BB962C8B-B14F-4D97-AF65-F5344CB8AC3E}">
        <p14:creationId xmlns:p14="http://schemas.microsoft.com/office/powerpoint/2010/main" xmlns="" val="1442767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172</Words>
  <Application>Microsoft Office PowerPoint</Application>
  <PresentationFormat>画面に合わせる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教師は何をする人か</vt:lpstr>
      <vt:lpstr>教職は危機？</vt:lpstr>
      <vt:lpstr>従来あまりなかった仕事</vt:lpstr>
      <vt:lpstr>次のことは、教師の仕事か</vt:lpstr>
      <vt:lpstr>教師論の多様性</vt:lpstr>
      <vt:lpstr>忙しさをどう克服するか</vt:lpstr>
      <vt:lpstr>教師を誰が評価するのか</vt:lpstr>
      <vt:lpstr>教師の成長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教師は何をする人か</dc:title>
  <dc:creator>wakei</dc:creator>
  <cp:lastModifiedBy>wakei</cp:lastModifiedBy>
  <cp:revision>9</cp:revision>
  <dcterms:created xsi:type="dcterms:W3CDTF">2012-10-26T05:34:03Z</dcterms:created>
  <dcterms:modified xsi:type="dcterms:W3CDTF">2014-10-24T08:03:39Z</dcterms:modified>
</cp:coreProperties>
</file>