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1" r:id="rId4"/>
    <p:sldId id="262" r:id="rId5"/>
    <p:sldId id="257" r:id="rId6"/>
    <p:sldId id="258" r:id="rId7"/>
    <p:sldId id="259" r:id="rId8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19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C991C-2ECD-440B-B2CD-6F39CBF84379}" type="datetimeFigureOut">
              <a:rPr kumimoji="1" lang="ja-JP" altLang="en-US" smtClean="0"/>
              <a:pPr/>
              <a:t>2014/10/17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5593D-AE86-4CB2-BB30-4D595540F562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C991C-2ECD-440B-B2CD-6F39CBF84379}" type="datetimeFigureOut">
              <a:rPr kumimoji="1" lang="ja-JP" altLang="en-US" smtClean="0"/>
              <a:pPr/>
              <a:t>2014/10/17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5593D-AE86-4CB2-BB30-4D595540F562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C991C-2ECD-440B-B2CD-6F39CBF84379}" type="datetimeFigureOut">
              <a:rPr kumimoji="1" lang="ja-JP" altLang="en-US" smtClean="0"/>
              <a:pPr/>
              <a:t>2014/10/17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5593D-AE86-4CB2-BB30-4D595540F562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C991C-2ECD-440B-B2CD-6F39CBF84379}" type="datetimeFigureOut">
              <a:rPr kumimoji="1" lang="ja-JP" altLang="en-US" smtClean="0"/>
              <a:pPr/>
              <a:t>2014/10/17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5593D-AE86-4CB2-BB30-4D595540F562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C991C-2ECD-440B-B2CD-6F39CBF84379}" type="datetimeFigureOut">
              <a:rPr kumimoji="1" lang="ja-JP" altLang="en-US" smtClean="0"/>
              <a:pPr/>
              <a:t>2014/10/17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5593D-AE86-4CB2-BB30-4D595540F562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C991C-2ECD-440B-B2CD-6F39CBF84379}" type="datetimeFigureOut">
              <a:rPr kumimoji="1" lang="ja-JP" altLang="en-US" smtClean="0"/>
              <a:pPr/>
              <a:t>2014/10/17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5593D-AE86-4CB2-BB30-4D595540F562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C991C-2ECD-440B-B2CD-6F39CBF84379}" type="datetimeFigureOut">
              <a:rPr kumimoji="1" lang="ja-JP" altLang="en-US" smtClean="0"/>
              <a:pPr/>
              <a:t>2014/10/17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5593D-AE86-4CB2-BB30-4D595540F562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C991C-2ECD-440B-B2CD-6F39CBF84379}" type="datetimeFigureOut">
              <a:rPr kumimoji="1" lang="ja-JP" altLang="en-US" smtClean="0"/>
              <a:pPr/>
              <a:t>2014/10/17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5593D-AE86-4CB2-BB30-4D595540F562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C991C-2ECD-440B-B2CD-6F39CBF84379}" type="datetimeFigureOut">
              <a:rPr kumimoji="1" lang="ja-JP" altLang="en-US" smtClean="0"/>
              <a:pPr/>
              <a:t>2014/10/17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5593D-AE86-4CB2-BB30-4D595540F562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C991C-2ECD-440B-B2CD-6F39CBF84379}" type="datetimeFigureOut">
              <a:rPr kumimoji="1" lang="ja-JP" altLang="en-US" smtClean="0"/>
              <a:pPr/>
              <a:t>2014/10/17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5593D-AE86-4CB2-BB30-4D595540F562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C991C-2ECD-440B-B2CD-6F39CBF84379}" type="datetimeFigureOut">
              <a:rPr kumimoji="1" lang="ja-JP" altLang="en-US" smtClean="0"/>
              <a:pPr/>
              <a:t>2014/10/17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5593D-AE86-4CB2-BB30-4D595540F562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6C991C-2ECD-440B-B2CD-6F39CBF84379}" type="datetimeFigureOut">
              <a:rPr kumimoji="1" lang="ja-JP" altLang="en-US" smtClean="0"/>
              <a:pPr/>
              <a:t>2014/10/17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15593D-AE86-4CB2-BB30-4D595540F562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 smtClean="0"/>
              <a:t>学校の本質とは何か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ja-JP" altLang="en-US" dirty="0" smtClean="0"/>
              <a:t>学校に必要なもの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学校の発生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一人前になるための教授・学習（有史以来）</a:t>
            </a:r>
          </a:p>
          <a:p>
            <a:r>
              <a:rPr lang="ja-JP" altLang="en-US" dirty="0" smtClean="0"/>
              <a:t>直接活動（体験）＝教授・学習がほとんど</a:t>
            </a:r>
            <a:endParaRPr kumimoji="1" lang="ja-JP" altLang="en-US" dirty="0"/>
          </a:p>
        </p:txBody>
      </p:sp>
      <p:sp>
        <p:nvSpPr>
          <p:cNvPr id="4" name="曲折矢印 3"/>
          <p:cNvSpPr/>
          <p:nvPr/>
        </p:nvSpPr>
        <p:spPr>
          <a:xfrm flipV="1">
            <a:off x="1835696" y="2852936"/>
            <a:ext cx="813816" cy="868680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843808" y="2924944"/>
            <a:ext cx="56886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 smtClean="0"/>
              <a:t>独立の</a:t>
            </a:r>
            <a:r>
              <a:rPr lang="ja-JP" altLang="en-US" sz="3200" dirty="0" smtClean="0"/>
              <a:t>教授</a:t>
            </a:r>
            <a:r>
              <a:rPr lang="ja-JP" altLang="en-US" dirty="0" smtClean="0"/>
              <a:t>・</a:t>
            </a:r>
            <a:r>
              <a:rPr lang="ja-JP" altLang="en-US" sz="3200" dirty="0" smtClean="0"/>
              <a:t>学習過程の分離</a:t>
            </a:r>
            <a:endParaRPr kumimoji="1" lang="ja-JP" altLang="en-US" sz="32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619672" y="4077072"/>
            <a:ext cx="6984776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 smtClean="0"/>
              <a:t>直接活動の前に必要な修得＝文字を使用した内容→学校</a:t>
            </a:r>
          </a:p>
          <a:p>
            <a:r>
              <a:rPr kumimoji="1" lang="ja-JP" altLang="en-US" sz="3200" dirty="0" smtClean="0"/>
              <a:t>大人の学校（大学）→予備門（文字文化　　　　　　　　　　の基礎）</a:t>
            </a:r>
            <a:endParaRPr kumimoji="1" lang="ja-JP" altLang="en-US" sz="3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学校の変遷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kumimoji="1" lang="ja-JP" altLang="en-US" dirty="0" smtClean="0"/>
              <a:t>近代以前の学校は法律・聖典等「支配の道具」を教える機関＝官吏・僧侶の養成</a:t>
            </a:r>
          </a:p>
          <a:p>
            <a:pPr lvl="1"/>
            <a:r>
              <a:rPr lang="ja-JP" altLang="en-US" dirty="0" smtClean="0"/>
              <a:t>王</a:t>
            </a:r>
            <a:r>
              <a:rPr lang="ja-JP" altLang="en-US" dirty="0" smtClean="0"/>
              <a:t>・貴族は紳士教育</a:t>
            </a:r>
          </a:p>
          <a:p>
            <a:pPr lvl="1"/>
            <a:r>
              <a:rPr kumimoji="1" lang="ja-JP" altLang="en-US" dirty="0" smtClean="0"/>
              <a:t>庶民は直接体験教授（学校と無縁）</a:t>
            </a:r>
          </a:p>
          <a:p>
            <a:pPr lvl="1"/>
            <a:r>
              <a:rPr lang="ja-JP" altLang="en-US" dirty="0" smtClean="0"/>
              <a:t>次第に商業用の学校が形成</a:t>
            </a:r>
            <a:endParaRPr kumimoji="1" lang="ja-JP" altLang="en-US" dirty="0" smtClean="0"/>
          </a:p>
          <a:p>
            <a:r>
              <a:rPr lang="ja-JP" altLang="en-US" dirty="0" smtClean="0"/>
              <a:t>近代の学校　学校の範囲が拡大</a:t>
            </a:r>
          </a:p>
          <a:p>
            <a:pPr lvl="1"/>
            <a:r>
              <a:rPr kumimoji="1" lang="ja-JP" altLang="en-US" dirty="0" smtClean="0"/>
              <a:t>初等（大衆ｏｒ全国民）</a:t>
            </a:r>
          </a:p>
          <a:p>
            <a:pPr lvl="1"/>
            <a:r>
              <a:rPr lang="ja-JP" altLang="en-US" dirty="0" smtClean="0"/>
              <a:t>中等（中間層）</a:t>
            </a:r>
          </a:p>
          <a:p>
            <a:pPr lvl="1"/>
            <a:r>
              <a:rPr kumimoji="1" lang="ja-JP" altLang="en-US" dirty="0" smtClean="0"/>
              <a:t>高等（エリート）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義務教育成立の影響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旧来の内容を庶民が学ぶことの無理</a:t>
            </a:r>
          </a:p>
          <a:p>
            <a:pPr lvl="1"/>
            <a:r>
              <a:rPr lang="ja-JP" altLang="en-US" dirty="0" smtClean="0"/>
              <a:t>多様な教育内容や方法の工夫＝新教育運動</a:t>
            </a:r>
          </a:p>
          <a:p>
            <a:pPr lvl="1"/>
            <a:r>
              <a:rPr kumimoji="1" lang="ja-JP" altLang="en-US" dirty="0" smtClean="0"/>
              <a:t>国民統合と選抜の矛盾（普段の試験改革）</a:t>
            </a:r>
          </a:p>
          <a:p>
            <a:pPr lvl="1"/>
            <a:r>
              <a:rPr lang="ja-JP" altLang="en-US" dirty="0" smtClean="0"/>
              <a:t>学校の肥大化（高校全入・大学５０％）</a:t>
            </a:r>
          </a:p>
          <a:p>
            <a:r>
              <a:rPr kumimoji="1" lang="ja-JP" altLang="en-US" dirty="0" smtClean="0"/>
              <a:t>従来型と異なる学校の登場</a:t>
            </a:r>
          </a:p>
          <a:p>
            <a:pPr lvl="1"/>
            <a:r>
              <a:rPr lang="ja-JP" altLang="en-US" dirty="0" smtClean="0"/>
              <a:t>シュタイナー</a:t>
            </a:r>
            <a:r>
              <a:rPr lang="ja-JP" altLang="en-US" dirty="0" smtClean="0"/>
              <a:t>学校</a:t>
            </a:r>
            <a:r>
              <a:rPr lang="ja-JP" altLang="en-US" dirty="0" smtClean="0"/>
              <a:t>・サマーヒル・モンテッソーリ・イェーナプラン・サドベリバレイ・伊那小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学校に不可欠なものは何か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ja-JP" altLang="en-US" dirty="0" smtClean="0"/>
              <a:t>不可欠</a:t>
            </a:r>
            <a:r>
              <a:rPr lang="ja-JP" altLang="en-US" dirty="0"/>
              <a:t>か</a:t>
            </a:r>
            <a:r>
              <a:rPr lang="ja-JP" altLang="en-US" dirty="0" smtClean="0"/>
              <a:t>、なくてもよいか</a:t>
            </a:r>
          </a:p>
          <a:p>
            <a:pPr lvl="1"/>
            <a:r>
              <a:rPr lang="ja-JP" altLang="en-US" dirty="0" smtClean="0"/>
              <a:t>教師</a:t>
            </a:r>
          </a:p>
          <a:p>
            <a:pPr lvl="1"/>
            <a:r>
              <a:rPr kumimoji="1" lang="ja-JP" altLang="en-US" dirty="0" smtClean="0"/>
              <a:t>生徒・学生</a:t>
            </a:r>
          </a:p>
          <a:p>
            <a:pPr lvl="1"/>
            <a:r>
              <a:rPr lang="ja-JP" altLang="en-US" dirty="0" smtClean="0"/>
              <a:t>校舎</a:t>
            </a:r>
          </a:p>
          <a:p>
            <a:pPr lvl="1"/>
            <a:r>
              <a:rPr kumimoji="1" lang="ja-JP" altLang="en-US" dirty="0" smtClean="0"/>
              <a:t>教材・教育内容</a:t>
            </a:r>
          </a:p>
          <a:p>
            <a:pPr lvl="1"/>
            <a:r>
              <a:rPr lang="ja-JP" altLang="en-US" dirty="0" smtClean="0"/>
              <a:t>他には</a:t>
            </a:r>
            <a:endParaRPr kumimoji="1" lang="ja-JP" altLang="en-US" dirty="0" smtClean="0"/>
          </a:p>
          <a:p>
            <a:r>
              <a:rPr lang="ja-JP" altLang="en-US" dirty="0" smtClean="0"/>
              <a:t>イメージの異なる学校？</a:t>
            </a:r>
          </a:p>
          <a:p>
            <a:pPr lvl="1"/>
            <a:r>
              <a:rPr kumimoji="1" lang="ja-JP" altLang="en-US" dirty="0" smtClean="0"/>
              <a:t>森の幼稚園</a:t>
            </a:r>
          </a:p>
          <a:p>
            <a:pPr lvl="1"/>
            <a:r>
              <a:rPr lang="ja-JP" altLang="en-US" dirty="0" smtClean="0"/>
              <a:t>国連大学</a:t>
            </a:r>
          </a:p>
          <a:p>
            <a:pPr lvl="1"/>
            <a:r>
              <a:rPr kumimoji="1" lang="ja-JP" altLang="en-US" dirty="0"/>
              <a:t>サドベリ・</a:t>
            </a:r>
            <a:r>
              <a:rPr kumimoji="1" lang="ja-JP" altLang="en-US" dirty="0" smtClean="0"/>
              <a:t>バレイ</a:t>
            </a:r>
            <a:r>
              <a:rPr kumimoji="1" lang="ja-JP" altLang="en-US" dirty="0"/>
              <a:t>校</a:t>
            </a:r>
            <a:endParaRPr kumimoji="1" lang="ja-JP" altLang="en-US" dirty="0" smtClean="0"/>
          </a:p>
          <a:p>
            <a:endParaRPr kumimoji="1" lang="ja-JP" altLang="en-US" dirty="0" smtClean="0"/>
          </a:p>
          <a:p>
            <a:endParaRPr kumimoji="1" lang="ja-JP" alt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学校の</a:t>
            </a:r>
            <a:r>
              <a:rPr lang="ja-JP" altLang="en-US" dirty="0"/>
              <a:t>機能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学校は何故生じたか　</a:t>
            </a:r>
          </a:p>
          <a:p>
            <a:pPr lvl="1"/>
            <a:r>
              <a:rPr kumimoji="1" lang="ja-JP" altLang="en-US" dirty="0" smtClean="0"/>
              <a:t>文字文化とその活用（文字としての伝達）</a:t>
            </a:r>
          </a:p>
          <a:p>
            <a:pPr lvl="1"/>
            <a:r>
              <a:rPr lang="ja-JP" altLang="en-US" dirty="0" smtClean="0"/>
              <a:t>徒弟制（直接的技術の伝達）</a:t>
            </a:r>
            <a:endParaRPr kumimoji="1" lang="ja-JP" altLang="en-US" dirty="0" smtClean="0"/>
          </a:p>
          <a:p>
            <a:r>
              <a:rPr lang="ja-JP" altLang="en-US" dirty="0" smtClean="0"/>
              <a:t>学校制度の機能</a:t>
            </a:r>
          </a:p>
          <a:p>
            <a:pPr lvl="1"/>
            <a:r>
              <a:rPr kumimoji="1" lang="ja-JP" altLang="en-US" dirty="0" smtClean="0"/>
              <a:t>選抜機能</a:t>
            </a:r>
          </a:p>
          <a:p>
            <a:pPr lvl="1"/>
            <a:r>
              <a:rPr lang="ja-JP" altLang="en-US" dirty="0" smtClean="0"/>
              <a:t>統合機能</a:t>
            </a:r>
          </a:p>
          <a:p>
            <a:pPr lvl="1"/>
            <a:r>
              <a:rPr lang="ja-JP" altLang="en-US" dirty="0" smtClean="0"/>
              <a:t>資格付与機能</a:t>
            </a:r>
          </a:p>
          <a:p>
            <a:r>
              <a:rPr kumimoji="1" lang="ja-JP" altLang="en-US" dirty="0" smtClean="0"/>
              <a:t>どの機能が残される</a:t>
            </a:r>
            <a:r>
              <a:rPr kumimoji="1" lang="ja-JP" altLang="en-US" dirty="0"/>
              <a:t>べき</a:t>
            </a:r>
            <a:r>
              <a:rPr kumimoji="1" lang="ja-JP" altLang="en-US" dirty="0" smtClean="0"/>
              <a:t>か</a:t>
            </a:r>
          </a:p>
          <a:p>
            <a:endParaRPr kumimoji="1" lang="ja-JP" alt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学校づくりを考える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「隠れたカリキュラム」論</a:t>
            </a:r>
          </a:p>
          <a:p>
            <a:r>
              <a:rPr lang="ja-JP" altLang="en-US" dirty="0" smtClean="0"/>
              <a:t>脱学校論（テキスト）</a:t>
            </a:r>
          </a:p>
          <a:p>
            <a:r>
              <a:rPr kumimoji="1" lang="ja-JP" altLang="en-US" smtClean="0"/>
              <a:t>伊那小</a:t>
            </a:r>
            <a:endParaRPr kumimoji="1" lang="ja-JP" alt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254</Words>
  <Application>Microsoft Office PowerPoint</Application>
  <PresentationFormat>画面に合わせる (4:3)</PresentationFormat>
  <Paragraphs>48</Paragraphs>
  <Slides>7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7</vt:i4>
      </vt:variant>
    </vt:vector>
  </HeadingPairs>
  <TitlesOfParts>
    <vt:vector size="8" baseType="lpstr">
      <vt:lpstr>Office テーマ</vt:lpstr>
      <vt:lpstr>学校の本質とは何か</vt:lpstr>
      <vt:lpstr>学校の発生</vt:lpstr>
      <vt:lpstr>学校の変遷</vt:lpstr>
      <vt:lpstr>義務教育成立の影響</vt:lpstr>
      <vt:lpstr>学校に不可欠なものは何か</vt:lpstr>
      <vt:lpstr>学校の機能</vt:lpstr>
      <vt:lpstr>学校づくりを考える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学校の本質とは何か</dc:title>
  <dc:creator>wakei</dc:creator>
  <cp:lastModifiedBy>wakei</cp:lastModifiedBy>
  <cp:revision>7</cp:revision>
  <dcterms:created xsi:type="dcterms:W3CDTF">2012-10-19T08:55:51Z</dcterms:created>
  <dcterms:modified xsi:type="dcterms:W3CDTF">2014-10-17T08:21:11Z</dcterms:modified>
</cp:coreProperties>
</file>