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7" r:id="rId4"/>
    <p:sldId id="268" r:id="rId5"/>
    <p:sldId id="263" r:id="rId6"/>
    <p:sldId id="265" r:id="rId7"/>
    <p:sldId id="264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67725-1382-475E-B552-2F5A6D2FFA9A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18FC-BB69-4185-A978-13DF1517C8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67725-1382-475E-B552-2F5A6D2FFA9A}" type="datetimeFigureOut">
              <a:rPr kumimoji="1" lang="ja-JP" altLang="en-US" smtClean="0"/>
              <a:pPr/>
              <a:t>2014/10/3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18FC-BB69-4185-A978-13DF1517C87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教育と発達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早期教育と自然教育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臨界期の重視→早期教育論</a:t>
            </a:r>
          </a:p>
          <a:p>
            <a:pPr lvl="1"/>
            <a:r>
              <a:rPr lang="ja-JP" altLang="en-US" dirty="0" smtClean="0"/>
              <a:t>音感　ほぼすべてのトップ音楽家　モーツァルト</a:t>
            </a:r>
          </a:p>
          <a:p>
            <a:pPr lvl="1"/>
            <a:r>
              <a:rPr kumimoji="1" lang="ja-JP" altLang="en-US" dirty="0" smtClean="0"/>
              <a:t>外国語　ウェブスター</a:t>
            </a:r>
          </a:p>
          <a:p>
            <a:pPr lvl="1"/>
            <a:r>
              <a:rPr lang="ja-JP" altLang="en-US" dirty="0" smtClean="0"/>
              <a:t>身体</a:t>
            </a:r>
            <a:r>
              <a:rPr lang="ja-JP" altLang="en-US" dirty="0" smtClean="0"/>
              <a:t>機能　</a:t>
            </a:r>
            <a:r>
              <a:rPr lang="ja-JP" altLang="en-US" dirty="0" smtClean="0"/>
              <a:t>新体操・クラシックバレエ</a:t>
            </a:r>
          </a:p>
          <a:p>
            <a:pPr lvl="1"/>
            <a:r>
              <a:rPr lang="ja-JP" altLang="en-US" dirty="0" smtClean="0"/>
              <a:t>知的　</a:t>
            </a:r>
            <a:r>
              <a:rPr lang="ja-JP" altLang="en-US" dirty="0" smtClean="0"/>
              <a:t>Ｊ．Ｓ．ミル</a:t>
            </a:r>
          </a:p>
          <a:p>
            <a:r>
              <a:rPr kumimoji="1" lang="ja-JP" altLang="en-US" dirty="0" smtClean="0"/>
              <a:t>成熟説の重視→自然教育論</a:t>
            </a:r>
          </a:p>
          <a:p>
            <a:pPr lvl="1"/>
            <a:r>
              <a:rPr lang="ja-JP" altLang="en-US" dirty="0" smtClean="0"/>
              <a:t>発達段階にそったカリキュラムと指導法が重要</a:t>
            </a:r>
          </a:p>
          <a:p>
            <a:pPr lvl="1"/>
            <a:r>
              <a:rPr kumimoji="1" lang="ja-JP" altLang="en-US" dirty="0" smtClean="0"/>
              <a:t>ルソー</a:t>
            </a:r>
            <a:r>
              <a:rPr kumimoji="1" lang="ja-JP" altLang="en-US" dirty="0" smtClean="0"/>
              <a:t>「エミール」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能力とは何か（まとめ）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能力＝何かできること</a:t>
            </a:r>
          </a:p>
          <a:p>
            <a:r>
              <a:rPr lang="ja-JP" altLang="en-US" dirty="0" smtClean="0"/>
              <a:t>教育との関連での条件</a:t>
            </a:r>
          </a:p>
          <a:p>
            <a:pPr lvl="1"/>
            <a:r>
              <a:rPr kumimoji="1" lang="ja-JP" altLang="en-US" dirty="0"/>
              <a:t>価値</a:t>
            </a:r>
            <a:r>
              <a:rPr kumimoji="1" lang="ja-JP" altLang="en-US" dirty="0" smtClean="0"/>
              <a:t>ある能力</a:t>
            </a:r>
            <a:r>
              <a:rPr kumimoji="1" lang="ja-JP" altLang="en-US" dirty="0"/>
              <a:t>である</a:t>
            </a:r>
            <a:r>
              <a:rPr kumimoji="1" lang="ja-JP" altLang="en-US" dirty="0" smtClean="0"/>
              <a:t>こと</a:t>
            </a:r>
          </a:p>
          <a:p>
            <a:pPr lvl="1"/>
            <a:r>
              <a:rPr lang="ja-JP" altLang="en-US" dirty="0" smtClean="0"/>
              <a:t>訓練で発達可能</a:t>
            </a:r>
            <a:r>
              <a:rPr lang="ja-JP" altLang="en-US" dirty="0"/>
              <a:t>である</a:t>
            </a:r>
            <a:r>
              <a:rPr lang="ja-JP" altLang="en-US" dirty="0" smtClean="0"/>
              <a:t>こと</a:t>
            </a:r>
          </a:p>
          <a:p>
            <a:pPr lvl="1"/>
            <a:r>
              <a:rPr kumimoji="1" lang="ja-JP" altLang="en-US" dirty="0" smtClean="0"/>
              <a:t>教えることが可能であること</a:t>
            </a:r>
          </a:p>
          <a:p>
            <a:r>
              <a:rPr lang="ja-JP" altLang="en-US" dirty="0" smtClean="0"/>
              <a:t>ふたつの階層性</a:t>
            </a:r>
          </a:p>
          <a:p>
            <a:pPr lvl="1"/>
            <a:r>
              <a:rPr kumimoji="1" lang="ja-JP" altLang="en-US" dirty="0" smtClean="0"/>
              <a:t>価値的な階層</a:t>
            </a:r>
          </a:p>
          <a:p>
            <a:pPr lvl="1"/>
            <a:r>
              <a:rPr lang="ja-JP" altLang="en-US" dirty="0" smtClean="0"/>
              <a:t>発達の規定性</a:t>
            </a:r>
            <a:r>
              <a:rPr lang="ja-JP" altLang="en-US" dirty="0"/>
              <a:t>として</a:t>
            </a:r>
            <a:r>
              <a:rPr lang="ja-JP" altLang="en-US" dirty="0" smtClean="0"/>
              <a:t>の</a:t>
            </a:r>
            <a:r>
              <a:rPr lang="ja-JP" altLang="en-US" dirty="0"/>
              <a:t>階層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学力の構造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学力とは何か（知的能力・学校で習う能力）？</a:t>
            </a:r>
          </a:p>
          <a:p>
            <a:r>
              <a:rPr lang="ja-JP" altLang="en-US" dirty="0" smtClean="0"/>
              <a:t>勝田モデルの意味</a:t>
            </a:r>
          </a:p>
          <a:p>
            <a:r>
              <a:rPr kumimoji="1" lang="ja-JP" altLang="en-US" dirty="0" smtClean="0"/>
              <a:t>広岡モデルの意味</a:t>
            </a:r>
          </a:p>
          <a:p>
            <a:r>
              <a:rPr lang="ja-JP" altLang="en-US" dirty="0" smtClean="0"/>
              <a:t>教材化し、結果を計測できる能力を学力として、学校の教育内容とする意識</a:t>
            </a:r>
            <a:r>
              <a:rPr lang="en-US" altLang="ja-JP" dirty="0" smtClean="0"/>
              <a:t>(</a:t>
            </a:r>
            <a:r>
              <a:rPr lang="ja-JP" altLang="en-US" dirty="0" smtClean="0"/>
              <a:t>勝田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発達とは何か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能力が向上すること</a:t>
            </a:r>
          </a:p>
          <a:p>
            <a:pPr lvl="1"/>
            <a:r>
              <a:rPr lang="ja-JP" altLang="en-US" dirty="0" smtClean="0"/>
              <a:t>価値ある能力を、教育・学習によって</a:t>
            </a:r>
            <a:endParaRPr kumimoji="1" lang="ja-JP" altLang="en-US" dirty="0" smtClean="0"/>
          </a:p>
          <a:p>
            <a:r>
              <a:rPr lang="ja-JP" altLang="en-US" dirty="0" smtClean="0"/>
              <a:t>心理学の発達とは異なる概念（発達＝変化）</a:t>
            </a:r>
          </a:p>
          <a:p>
            <a:r>
              <a:rPr kumimoji="1" lang="ja-JP" altLang="en-US" dirty="0" smtClean="0"/>
              <a:t>考えるべき課題</a:t>
            </a:r>
          </a:p>
          <a:p>
            <a:r>
              <a:rPr lang="ja-JP" altLang="en-US" dirty="0" smtClean="0"/>
              <a:t>発達の筋道は同じなのか</a:t>
            </a:r>
          </a:p>
          <a:p>
            <a:pPr lvl="1"/>
            <a:r>
              <a:rPr lang="ja-JP" altLang="en-US" dirty="0" smtClean="0"/>
              <a:t>方向性・量・質・時期</a:t>
            </a:r>
          </a:p>
          <a:p>
            <a:pPr lvl="1"/>
            <a:r>
              <a:rPr lang="ja-JP" altLang="en-US" dirty="0" smtClean="0"/>
              <a:t>臨界期</a:t>
            </a:r>
            <a:r>
              <a:rPr lang="ja-JP" altLang="en-US" smtClean="0"/>
              <a:t>・成熟・順序性</a:t>
            </a:r>
            <a:endParaRPr lang="ja-JP" altLang="en-US" dirty="0" smtClean="0"/>
          </a:p>
          <a:p>
            <a:r>
              <a:rPr kumimoji="1" lang="ja-JP" altLang="en-US" dirty="0" smtClean="0"/>
              <a:t>諸能力の発達上の関係（正負の転移）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発達をみる難しさ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発達をみる困難さ（柔軟な視点の必要性）</a:t>
            </a:r>
          </a:p>
          <a:p>
            <a:pPr lvl="1"/>
            <a:r>
              <a:rPr kumimoji="1" lang="ja-JP" altLang="en-US" dirty="0" smtClean="0"/>
              <a:t>発達は先天的な資質に</a:t>
            </a:r>
            <a:r>
              <a:rPr lang="ja-JP" altLang="en-US" dirty="0" smtClean="0"/>
              <a:t>よって</a:t>
            </a:r>
            <a:r>
              <a:rPr lang="ja-JP" altLang="en-US" dirty="0"/>
              <a:t>異なる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発達は環境や働きかけによって異なる</a:t>
            </a:r>
          </a:p>
          <a:p>
            <a:pPr lvl="1"/>
            <a:r>
              <a:rPr lang="ja-JP" altLang="en-US" dirty="0" smtClean="0"/>
              <a:t>発達は本人の意思によって異なる</a:t>
            </a:r>
            <a:endParaRPr kumimoji="1" lang="ja-JP" altLang="en-US" dirty="0" smtClean="0"/>
          </a:p>
          <a:p>
            <a:r>
              <a:rPr kumimoji="1" lang="ja-JP" altLang="en-US" dirty="0" smtClean="0"/>
              <a:t>類型化される　→　発達段階表　目安</a:t>
            </a:r>
          </a:p>
          <a:p>
            <a:pPr lvl="1"/>
            <a:r>
              <a:rPr lang="ja-JP" altLang="en-US" dirty="0" smtClean="0"/>
              <a:t>段階表によって発達の遅れを発見できる</a:t>
            </a:r>
          </a:p>
          <a:p>
            <a:pPr lvl="1"/>
            <a:r>
              <a:rPr kumimoji="1" lang="ja-JP" altLang="en-US" dirty="0"/>
              <a:t>わずか</a:t>
            </a:r>
            <a:r>
              <a:rPr kumimoji="1" lang="ja-JP" altLang="en-US" dirty="0" smtClean="0"/>
              <a:t>な遅れを</a:t>
            </a:r>
            <a:r>
              <a:rPr kumimoji="1" lang="ja-JP" altLang="en-US" dirty="0"/>
              <a:t>気</a:t>
            </a:r>
            <a:r>
              <a:rPr kumimoji="1" lang="ja-JP" altLang="en-US" dirty="0" smtClean="0"/>
              <a:t>にしてストレス要因</a:t>
            </a:r>
            <a:r>
              <a:rPr kumimoji="1" lang="ja-JP" altLang="en-US" dirty="0"/>
              <a:t>にも</a:t>
            </a:r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行為の構造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 descr="M:\2012jugyo\教育学概論\発達の筋道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6693400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発達とは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前頁の「行為」が「できるようになる」あるいは、「よりよくできるようになる」ことが発達</a:t>
            </a:r>
          </a:p>
          <a:p>
            <a:r>
              <a:rPr lang="ja-JP" altLang="en-US" dirty="0"/>
              <a:t>その</a:t>
            </a:r>
            <a:r>
              <a:rPr lang="ja-JP" altLang="en-US" dirty="0" smtClean="0"/>
              <a:t>ため必要な身体機能</a:t>
            </a:r>
          </a:p>
          <a:p>
            <a:pPr lvl="1"/>
            <a:r>
              <a:rPr kumimoji="1" lang="en-US" altLang="ja-JP" dirty="0" smtClean="0"/>
              <a:t>Input</a:t>
            </a:r>
            <a:r>
              <a:rPr kumimoji="1" lang="ja-JP" altLang="en-US" dirty="0" smtClean="0"/>
              <a:t> を受容する「感覚器官」が機能</a:t>
            </a:r>
          </a:p>
          <a:p>
            <a:pPr lvl="1"/>
            <a:r>
              <a:rPr lang="en-US" altLang="ja-JP" dirty="0" smtClean="0"/>
              <a:t>Input</a:t>
            </a:r>
            <a:r>
              <a:rPr lang="ja-JP" altLang="en-US" dirty="0" smtClean="0"/>
              <a:t> 内容を伝達する「神経系」が機能</a:t>
            </a:r>
          </a:p>
          <a:p>
            <a:pPr lvl="1"/>
            <a:r>
              <a:rPr kumimoji="1" lang="en-US" altLang="ja-JP" dirty="0" smtClean="0"/>
              <a:t>Input</a:t>
            </a:r>
            <a:r>
              <a:rPr kumimoji="1" lang="ja-JP" altLang="en-US" dirty="0" smtClean="0"/>
              <a:t> 内容を</a:t>
            </a:r>
            <a:r>
              <a:rPr lang="ja-JP" altLang="en-US" dirty="0" smtClean="0"/>
              <a:t>固有の場に振り分ける機能</a:t>
            </a:r>
          </a:p>
          <a:p>
            <a:pPr lvl="1"/>
            <a:r>
              <a:rPr kumimoji="1" lang="ja-JP" altLang="en-US" dirty="0" smtClean="0"/>
              <a:t>反応の意思機能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科学的には不明。単なる生理的反応なのか、あるいは心なのか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en-US" altLang="ja-JP" dirty="0" smtClean="0"/>
              <a:t>Output</a:t>
            </a:r>
            <a:r>
              <a:rPr lang="ja-JP" altLang="en-US" dirty="0" smtClean="0"/>
              <a:t> 内容を</a:t>
            </a:r>
            <a:r>
              <a:rPr lang="ja-JP" altLang="en-US" dirty="0" err="1" smtClean="0"/>
              <a:t>に</a:t>
            </a:r>
            <a:r>
              <a:rPr lang="ja-JP" altLang="en-US" dirty="0" smtClean="0"/>
              <a:t>必要な場を統合する機能</a:t>
            </a:r>
          </a:p>
          <a:p>
            <a:pPr lvl="1"/>
            <a:r>
              <a:rPr kumimoji="1" lang="ja-JP" altLang="en-US" dirty="0" smtClean="0"/>
              <a:t>統合された行為を身体に伝達する機能</a:t>
            </a:r>
          </a:p>
          <a:p>
            <a:pPr lvl="1"/>
            <a:r>
              <a:rPr lang="ja-JP" altLang="en-US" dirty="0" smtClean="0"/>
              <a:t>身体が実行する機能</a:t>
            </a:r>
          </a:p>
          <a:p>
            <a:pPr lvl="1"/>
            <a:endParaRPr kumimoji="1" lang="ja-JP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発達段階と成熟説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順序性　</a:t>
            </a:r>
            <a:r>
              <a:rPr lang="ja-JP" altLang="en-US" dirty="0" smtClean="0"/>
              <a:t>明確に存在する領域</a:t>
            </a:r>
            <a:r>
              <a:rPr lang="ja-JP" altLang="en-US" dirty="0" smtClean="0"/>
              <a:t>は</a:t>
            </a:r>
            <a:r>
              <a:rPr lang="ja-JP" altLang="en-US" dirty="0" smtClean="0"/>
              <a:t>　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はいはい→歩く→走る→跳ぶ</a:t>
            </a:r>
          </a:p>
          <a:p>
            <a:pPr lvl="1"/>
            <a:r>
              <a:rPr lang="ja-JP" altLang="en-US" dirty="0" smtClean="0"/>
              <a:t>喃語→母音→子音→単語→文（他も考えよう）</a:t>
            </a:r>
          </a:p>
          <a:p>
            <a:r>
              <a:rPr lang="ja-JP" altLang="en-US" dirty="0" smtClean="0"/>
              <a:t>段階</a:t>
            </a:r>
            <a:r>
              <a:rPr lang="ja-JP" altLang="en-US" dirty="0" smtClean="0"/>
              <a:t>性　</a:t>
            </a:r>
            <a:r>
              <a:rPr lang="ja-JP" altLang="en-US" dirty="0" smtClean="0"/>
              <a:t>時期の幅</a:t>
            </a:r>
          </a:p>
          <a:p>
            <a:pPr lvl="1"/>
            <a:r>
              <a:rPr kumimoji="1" lang="ja-JP" altLang="en-US" dirty="0" smtClean="0"/>
              <a:t>診断の意味として重要</a:t>
            </a:r>
          </a:p>
          <a:p>
            <a:pPr lvl="1"/>
            <a:r>
              <a:rPr lang="ja-JP" altLang="en-US" dirty="0" smtClean="0"/>
              <a:t>ストレスの原因</a:t>
            </a:r>
            <a:r>
              <a:rPr lang="ja-JP" altLang="en-US" dirty="0" smtClean="0"/>
              <a:t>にも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成熟と臨界期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臨界期　ある年齢段階までに発達しないと以後修得不可能、あるいは困難になる</a:t>
            </a:r>
          </a:p>
          <a:p>
            <a:pPr lvl="1"/>
            <a:r>
              <a:rPr lang="ja-JP" altLang="en-US" dirty="0" smtClean="0"/>
              <a:t>絶対</a:t>
            </a:r>
            <a:r>
              <a:rPr lang="ja-JP" altLang="en-US" dirty="0" smtClean="0"/>
              <a:t>音感</a:t>
            </a:r>
            <a:r>
              <a:rPr lang="ja-JP" altLang="en-US" dirty="0" smtClean="0"/>
              <a:t>・外国語・柔軟性の必要な身体運動</a:t>
            </a:r>
            <a:endParaRPr kumimoji="1" lang="ja-JP" altLang="en-US" dirty="0" smtClean="0"/>
          </a:p>
          <a:p>
            <a:r>
              <a:rPr lang="ja-JP" altLang="en-US" dirty="0" smtClean="0"/>
              <a:t>成熟（ゲゼルが主張　レディネスともいう）　ある年齢段階にならないと発達しない</a:t>
            </a:r>
          </a:p>
          <a:p>
            <a:pPr lvl="1"/>
            <a:r>
              <a:rPr lang="ja-JP" altLang="en-US" dirty="0" smtClean="0"/>
              <a:t>発達段階の身体</a:t>
            </a:r>
            <a:r>
              <a:rPr lang="ja-JP" altLang="en-US" dirty="0" smtClean="0"/>
              <a:t>機能</a:t>
            </a:r>
            <a:endParaRPr lang="ja-JP" altLang="en-US" dirty="0" smtClean="0"/>
          </a:p>
          <a:p>
            <a:r>
              <a:rPr kumimoji="1" lang="ja-JP" altLang="en-US" dirty="0" smtClean="0"/>
              <a:t>いずれ</a:t>
            </a:r>
            <a:r>
              <a:rPr kumimoji="1" lang="ja-JP" altLang="en-US" dirty="0" smtClean="0"/>
              <a:t>も経験的な確認のみ。科学的検証は不可能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351</Words>
  <Application>Microsoft Office PowerPoint</Application>
  <PresentationFormat>画面に合わせる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教育と発達</vt:lpstr>
      <vt:lpstr>能力とは何か（まとめ）</vt:lpstr>
      <vt:lpstr>学力の構造</vt:lpstr>
      <vt:lpstr>発達とは何か</vt:lpstr>
      <vt:lpstr>発達をみる難しさ</vt:lpstr>
      <vt:lpstr>行為の構造</vt:lpstr>
      <vt:lpstr>発達とは</vt:lpstr>
      <vt:lpstr>発達段階と成熟説</vt:lpstr>
      <vt:lpstr>成熟と臨界期</vt:lpstr>
      <vt:lpstr>早期教育と自然教育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教育と発達</dc:title>
  <dc:creator>wakei</dc:creator>
  <cp:lastModifiedBy>wakei</cp:lastModifiedBy>
  <cp:revision>33</cp:revision>
  <dcterms:created xsi:type="dcterms:W3CDTF">2012-10-05T08:41:32Z</dcterms:created>
  <dcterms:modified xsi:type="dcterms:W3CDTF">2014-10-03T01:13:08Z</dcterms:modified>
</cp:coreProperties>
</file>