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54F1-1B6D-4333-8765-C2DC05025799}" type="datetimeFigureOut">
              <a:rPr kumimoji="1" lang="ja-JP" altLang="en-US" smtClean="0"/>
              <a:pPr/>
              <a:t>2014/9/26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DB-877D-47DE-93EF-9FEA916AB5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54F1-1B6D-4333-8765-C2DC05025799}" type="datetimeFigureOut">
              <a:rPr kumimoji="1" lang="ja-JP" altLang="en-US" smtClean="0"/>
              <a:pPr/>
              <a:t>2014/9/26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DB-877D-47DE-93EF-9FEA916AB5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54F1-1B6D-4333-8765-C2DC05025799}" type="datetimeFigureOut">
              <a:rPr kumimoji="1" lang="ja-JP" altLang="en-US" smtClean="0"/>
              <a:pPr/>
              <a:t>2014/9/26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DB-877D-47DE-93EF-9FEA916AB5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54F1-1B6D-4333-8765-C2DC05025799}" type="datetimeFigureOut">
              <a:rPr kumimoji="1" lang="ja-JP" altLang="en-US" smtClean="0"/>
              <a:pPr/>
              <a:t>2014/9/26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DB-877D-47DE-93EF-9FEA916AB5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54F1-1B6D-4333-8765-C2DC05025799}" type="datetimeFigureOut">
              <a:rPr kumimoji="1" lang="ja-JP" altLang="en-US" smtClean="0"/>
              <a:pPr/>
              <a:t>2014/9/26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DB-877D-47DE-93EF-9FEA916AB5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54F1-1B6D-4333-8765-C2DC05025799}" type="datetimeFigureOut">
              <a:rPr kumimoji="1" lang="ja-JP" altLang="en-US" smtClean="0"/>
              <a:pPr/>
              <a:t>2014/9/26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DB-877D-47DE-93EF-9FEA916AB5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54F1-1B6D-4333-8765-C2DC05025799}" type="datetimeFigureOut">
              <a:rPr kumimoji="1" lang="ja-JP" altLang="en-US" smtClean="0"/>
              <a:pPr/>
              <a:t>2014/9/26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DB-877D-47DE-93EF-9FEA916AB5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54F1-1B6D-4333-8765-C2DC05025799}" type="datetimeFigureOut">
              <a:rPr kumimoji="1" lang="ja-JP" altLang="en-US" smtClean="0"/>
              <a:pPr/>
              <a:t>2014/9/26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DB-877D-47DE-93EF-9FEA916AB5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54F1-1B6D-4333-8765-C2DC05025799}" type="datetimeFigureOut">
              <a:rPr kumimoji="1" lang="ja-JP" altLang="en-US" smtClean="0"/>
              <a:pPr/>
              <a:t>2014/9/26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DB-877D-47DE-93EF-9FEA916AB5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54F1-1B6D-4333-8765-C2DC05025799}" type="datetimeFigureOut">
              <a:rPr kumimoji="1" lang="ja-JP" altLang="en-US" smtClean="0"/>
              <a:pPr/>
              <a:t>2014/9/26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DB-877D-47DE-93EF-9FEA916AB5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54F1-1B6D-4333-8765-C2DC05025799}" type="datetimeFigureOut">
              <a:rPr kumimoji="1" lang="ja-JP" altLang="en-US" smtClean="0"/>
              <a:pPr/>
              <a:t>2014/9/26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DB-877D-47DE-93EF-9FEA916AB5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254F1-1B6D-4333-8765-C2DC05025799}" type="datetimeFigureOut">
              <a:rPr kumimoji="1" lang="ja-JP" altLang="en-US" smtClean="0"/>
              <a:pPr/>
              <a:t>2014/9/26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23CDB-877D-47DE-93EF-9FEA916AB5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能力</a:t>
            </a:r>
            <a:r>
              <a:rPr kumimoji="1" lang="ja-JP" altLang="en-US" dirty="0" smtClean="0"/>
              <a:t>と学力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教育できる能力の条件は何か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学力の構造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勝田モデルと広岡モデル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学力は低下したのか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学力低下論</a:t>
            </a:r>
          </a:p>
          <a:p>
            <a:pPr lvl="1"/>
            <a:r>
              <a:rPr lang="ja-JP" altLang="en-US" dirty="0" smtClean="0"/>
              <a:t>ＰＩＳＡの</a:t>
            </a:r>
            <a:r>
              <a:rPr lang="ja-JP" altLang="en-US" dirty="0" smtClean="0"/>
              <a:t>落ち込み</a:t>
            </a:r>
            <a:r>
              <a:rPr lang="ja-JP" altLang="en-US" dirty="0" smtClean="0"/>
              <a:t>・東大生が分数計算できない</a:t>
            </a:r>
          </a:p>
          <a:p>
            <a:r>
              <a:rPr kumimoji="1" lang="ja-JP" altLang="en-US" dirty="0" smtClean="0"/>
              <a:t>全国学力テスト　１９６０年代中止以後半世紀実施されず（判断材料の欠落）</a:t>
            </a:r>
          </a:p>
          <a:p>
            <a:r>
              <a:rPr lang="ja-JP" altLang="en-US" dirty="0" smtClean="0"/>
              <a:t>どのよう</a:t>
            </a:r>
            <a:r>
              <a:rPr lang="ja-JP" altLang="en-US" dirty="0" smtClean="0"/>
              <a:t>な学力が必要なのか（ＰＩＳＡ型？）</a:t>
            </a:r>
          </a:p>
          <a:p>
            <a:r>
              <a:rPr kumimoji="1" lang="ja-JP" altLang="en-US" dirty="0" smtClean="0"/>
              <a:t>学力の剥落問題</a:t>
            </a:r>
          </a:p>
          <a:p>
            <a:r>
              <a:rPr lang="ja-JP" altLang="en-US" dirty="0" smtClean="0"/>
              <a:t>受験</a:t>
            </a:r>
            <a:r>
              <a:rPr lang="ja-JP" altLang="en-US" dirty="0" smtClean="0"/>
              <a:t>競争と</a:t>
            </a:r>
            <a:r>
              <a:rPr lang="ja-JP" altLang="en-US" dirty="0" smtClean="0"/>
              <a:t>少子化</a:t>
            </a:r>
            <a:r>
              <a:rPr lang="ja-JP" altLang="en-US" dirty="0" smtClean="0"/>
              <a:t>、教化的教え込みの問題（大田堯）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サドベリバレイ校が求めているのは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社会に必要な知識や能力を育てることができないのではないか？（多くの学生の疑問）</a:t>
            </a:r>
          </a:p>
          <a:p>
            <a:r>
              <a:rPr lang="ja-JP" altLang="en-US" dirty="0"/>
              <a:t>では</a:t>
            </a:r>
            <a:r>
              <a:rPr lang="ja-JP" altLang="en-US" dirty="0" smtClean="0"/>
              <a:t>、社会に必要な知識や能力</a:t>
            </a:r>
            <a:r>
              <a:rPr lang="ja-JP" altLang="en-US" dirty="0"/>
              <a:t>と</a:t>
            </a:r>
            <a:r>
              <a:rPr lang="ja-JP" altLang="en-US" dirty="0" smtClean="0"/>
              <a:t>は</a:t>
            </a:r>
            <a:r>
              <a:rPr lang="ja-JP" altLang="en-US" dirty="0"/>
              <a:t>何</a:t>
            </a:r>
            <a:r>
              <a:rPr lang="ja-JP" altLang="en-US" dirty="0" smtClean="0"/>
              <a:t>か、日本の学校は、本当にそれを育てているのか。</a:t>
            </a:r>
          </a:p>
          <a:p>
            <a:r>
              <a:rPr kumimoji="1" lang="ja-JP" altLang="en-US" dirty="0" smtClean="0"/>
              <a:t>学生諸君が学校で</a:t>
            </a:r>
            <a:r>
              <a:rPr kumimoji="1" lang="ja-JP" altLang="en-US" dirty="0"/>
              <a:t>身に</a:t>
            </a:r>
            <a:r>
              <a:rPr kumimoji="1" lang="ja-JP" altLang="en-US" dirty="0" smtClean="0"/>
              <a:t>つけた能力</a:t>
            </a:r>
            <a:r>
              <a:rPr kumimoji="1" lang="ja-JP" altLang="en-US" dirty="0"/>
              <a:t>は</a:t>
            </a:r>
            <a:r>
              <a:rPr kumimoji="1" lang="ja-JP" altLang="en-US" dirty="0" smtClean="0"/>
              <a:t>、社会に</a:t>
            </a:r>
            <a:r>
              <a:rPr lang="ja-JP" altLang="en-US" dirty="0" smtClean="0"/>
              <a:t>出た</a:t>
            </a:r>
            <a:r>
              <a:rPr lang="ja-JP" altLang="en-US" dirty="0"/>
              <a:t>とき</a:t>
            </a:r>
            <a:r>
              <a:rPr lang="ja-JP" altLang="en-US" dirty="0" smtClean="0"/>
              <a:t>、</a:t>
            </a:r>
            <a:r>
              <a:rPr lang="ja-JP" altLang="en-US" dirty="0"/>
              <a:t>どれ</a:t>
            </a:r>
            <a:r>
              <a:rPr lang="ja-JP" altLang="en-US" dirty="0" smtClean="0"/>
              <a:t>だけ役立ち</a:t>
            </a:r>
            <a:r>
              <a:rPr lang="ja-JP" altLang="en-US" dirty="0"/>
              <a:t>そう</a:t>
            </a:r>
            <a:r>
              <a:rPr lang="ja-JP" altLang="en-US" dirty="0" smtClean="0"/>
              <a:t>か</a:t>
            </a:r>
          </a:p>
          <a:p>
            <a:pPr>
              <a:buNone/>
            </a:pPr>
            <a:endParaRPr kumimoji="1" lang="ja-JP" altLang="en-US" dirty="0"/>
          </a:p>
          <a:p>
            <a:pPr>
              <a:buNone/>
            </a:pPr>
            <a:r>
              <a:rPr lang="ja-JP" altLang="en-US" dirty="0" smtClean="0"/>
              <a:t>　斉藤喜博とサドベリの共通性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教育の対象としての能力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教育学の基礎概念としての「能力」</a:t>
            </a:r>
          </a:p>
          <a:p>
            <a:pPr lvl="1"/>
            <a:r>
              <a:rPr lang="ja-JP" altLang="en-US" dirty="0" smtClean="0"/>
              <a:t>教育は能力を延ばす営み</a:t>
            </a:r>
            <a:r>
              <a:rPr lang="ja-JP" altLang="en-US" dirty="0" smtClean="0"/>
              <a:t>で</a:t>
            </a:r>
            <a:r>
              <a:rPr lang="ja-JP" altLang="en-US" dirty="0" smtClean="0"/>
              <a:t>ある</a:t>
            </a:r>
          </a:p>
          <a:p>
            <a:pPr lvl="1"/>
            <a:r>
              <a:rPr lang="ja-JP" altLang="en-US" dirty="0" smtClean="0"/>
              <a:t>努力や働きかけで「伸びる」のが「能力」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能力か否か（能力とは１）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体力・計算力・読解力等は明らかに能力</a:t>
            </a:r>
          </a:p>
          <a:p>
            <a:r>
              <a:rPr lang="ja-JP" altLang="en-US" dirty="0" smtClean="0"/>
              <a:t>以下は能力</a:t>
            </a:r>
            <a:r>
              <a:rPr lang="ja-JP" altLang="en-US" dirty="0" smtClean="0"/>
              <a:t>か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人間らしい</a:t>
            </a:r>
            <a:r>
              <a:rPr kumimoji="1" lang="ja-JP" altLang="en-US" dirty="0" smtClean="0"/>
              <a:t>感性　思いやり・親切</a:t>
            </a:r>
          </a:p>
          <a:p>
            <a:pPr lvl="1"/>
            <a:r>
              <a:rPr lang="ja-JP" altLang="en-US" dirty="0" smtClean="0"/>
              <a:t>未来を予知する能力（霊感）</a:t>
            </a:r>
          </a:p>
          <a:p>
            <a:pPr lvl="1"/>
            <a:r>
              <a:rPr kumimoji="1" lang="ja-JP" altLang="en-US" dirty="0" smtClean="0"/>
              <a:t>愛情</a:t>
            </a:r>
          </a:p>
          <a:p>
            <a:pPr lvl="1"/>
            <a:r>
              <a:rPr lang="ja-JP" altLang="en-US" dirty="0" smtClean="0"/>
              <a:t>病気になりにくい体質（免疫力）</a:t>
            </a:r>
          </a:p>
          <a:p>
            <a:pPr lvl="1"/>
            <a:r>
              <a:rPr kumimoji="1" lang="ja-JP" altLang="en-US" dirty="0" smtClean="0"/>
              <a:t>作曲する能力</a:t>
            </a:r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　　　↑</a:t>
            </a:r>
          </a:p>
          <a:p>
            <a:pPr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何故「能力」であり、逆に「能力」でないのか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価値</a:t>
            </a:r>
            <a:r>
              <a:rPr lang="ja-JP" altLang="en-US" dirty="0" smtClean="0"/>
              <a:t>ある能力か（能力とは２）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鍵</a:t>
            </a:r>
            <a:r>
              <a:rPr lang="ja-JP" altLang="en-US" dirty="0" smtClean="0"/>
              <a:t>が</a:t>
            </a:r>
            <a:r>
              <a:rPr lang="ja-JP" altLang="en-US" dirty="0"/>
              <a:t>ない</a:t>
            </a:r>
            <a:r>
              <a:rPr lang="ja-JP" altLang="en-US" dirty="0" smtClean="0"/>
              <a:t>のにドアを開けられる</a:t>
            </a:r>
          </a:p>
          <a:p>
            <a:r>
              <a:rPr lang="ja-JP" altLang="en-US" dirty="0" smtClean="0"/>
              <a:t>どんな無理難題にも耐えて平然とできる</a:t>
            </a:r>
          </a:p>
          <a:p>
            <a:r>
              <a:rPr lang="ja-JP" altLang="en-US" dirty="0" smtClean="0"/>
              <a:t>確実に傷つける</a:t>
            </a:r>
            <a:r>
              <a:rPr lang="ja-JP" altLang="en-US" dirty="0"/>
              <a:t>が</a:t>
            </a:r>
            <a:r>
              <a:rPr lang="ja-JP" altLang="en-US" dirty="0" smtClean="0"/>
              <a:t>、必要があることを言える</a:t>
            </a:r>
          </a:p>
          <a:p>
            <a:r>
              <a:rPr kumimoji="1" lang="ja-JP" altLang="en-US" dirty="0" smtClean="0"/>
              <a:t>計算が確実にできる</a:t>
            </a:r>
          </a:p>
          <a:p>
            <a:r>
              <a:rPr lang="ja-JP" altLang="en-US" dirty="0"/>
              <a:t>どんな</a:t>
            </a:r>
            <a:r>
              <a:rPr lang="ja-JP" altLang="en-US" dirty="0" smtClean="0"/>
              <a:t>に長時間</a:t>
            </a:r>
            <a:r>
              <a:rPr lang="ja-JP" altLang="en-US" dirty="0"/>
              <a:t>歩いて</a:t>
            </a:r>
            <a:r>
              <a:rPr lang="ja-JP" altLang="en-US" dirty="0" smtClean="0"/>
              <a:t>も疲れない</a:t>
            </a:r>
          </a:p>
          <a:p>
            <a:endParaRPr kumimoji="1" lang="ja-JP" altLang="en-US" dirty="0"/>
          </a:p>
          <a:p>
            <a:pPr>
              <a:buNone/>
            </a:pPr>
            <a:r>
              <a:rPr lang="ja-JP" altLang="en-US" dirty="0" smtClean="0"/>
              <a:t>　　　これらは社会が変わると価値が変わるか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教えられるか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すぐ眠れる</a:t>
            </a:r>
          </a:p>
          <a:p>
            <a:r>
              <a:rPr lang="ja-JP" altLang="en-US" dirty="0" smtClean="0"/>
              <a:t>ピアノを弾く</a:t>
            </a:r>
          </a:p>
          <a:p>
            <a:r>
              <a:rPr kumimoji="1" lang="ja-JP" altLang="en-US" dirty="0" smtClean="0"/>
              <a:t>美しい声をだす</a:t>
            </a:r>
          </a:p>
          <a:p>
            <a:r>
              <a:rPr lang="ja-JP" altLang="en-US" dirty="0" smtClean="0"/>
              <a:t>高等数学を理解する</a:t>
            </a:r>
          </a:p>
          <a:p>
            <a:r>
              <a:rPr kumimoji="1" lang="ja-JP" altLang="en-US" dirty="0" smtClean="0"/>
              <a:t>絶対音感</a:t>
            </a:r>
          </a:p>
          <a:p>
            <a:r>
              <a:rPr lang="ja-JP" altLang="en-US" dirty="0" smtClean="0"/>
              <a:t>跳び箱を跳ぶ</a:t>
            </a:r>
          </a:p>
          <a:p>
            <a:pPr>
              <a:buNone/>
            </a:pPr>
            <a:endParaRPr kumimoji="1" lang="ja-JP" altLang="en-US" dirty="0"/>
          </a:p>
          <a:p>
            <a:pPr>
              <a:buNone/>
            </a:pPr>
            <a:r>
              <a:rPr lang="ja-JP" altLang="en-US" dirty="0" smtClean="0"/>
              <a:t>　　　教えられなければ教育できない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測れる</a:t>
            </a:r>
            <a:r>
              <a:rPr lang="ja-JP" altLang="en-US" dirty="0"/>
              <a:t>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計算能力</a:t>
            </a:r>
          </a:p>
          <a:p>
            <a:r>
              <a:rPr lang="ja-JP" altLang="en-US" dirty="0" smtClean="0"/>
              <a:t>言語能力</a:t>
            </a:r>
          </a:p>
          <a:p>
            <a:r>
              <a:rPr kumimoji="1" lang="ja-JP" altLang="en-US" dirty="0" smtClean="0"/>
              <a:t>社会的認識能力</a:t>
            </a:r>
          </a:p>
          <a:p>
            <a:r>
              <a:rPr lang="ja-JP" altLang="en-US" dirty="0" smtClean="0"/>
              <a:t>発表力</a:t>
            </a:r>
          </a:p>
          <a:p>
            <a:r>
              <a:rPr lang="ja-JP" altLang="en-US" dirty="0" smtClean="0"/>
              <a:t>相手の心を理解する能力</a:t>
            </a:r>
          </a:p>
          <a:p>
            <a:r>
              <a:rPr kumimoji="1" lang="ja-JP" altLang="en-US" dirty="0" smtClean="0"/>
              <a:t>スポーツの監督・指揮者の能力</a:t>
            </a:r>
          </a:p>
          <a:p>
            <a:endParaRPr lang="ja-JP" altLang="en-US" dirty="0"/>
          </a:p>
          <a:p>
            <a:pPr>
              <a:buNone/>
            </a:pPr>
            <a:r>
              <a:rPr kumimoji="1" lang="ja-JP" altLang="en-US" dirty="0" smtClean="0"/>
              <a:t>　どのような水準で測れるのかも考えよう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教育の対象となる能力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能力を明確に対象化できる（教育内容・教材）</a:t>
            </a:r>
          </a:p>
          <a:p>
            <a:r>
              <a:rPr lang="ja-JP" altLang="en-US" dirty="0" smtClean="0"/>
              <a:t>訓練する</a:t>
            </a:r>
            <a:r>
              <a:rPr lang="ja-JP" altLang="en-US" dirty="0"/>
              <a:t>こと</a:t>
            </a:r>
            <a:r>
              <a:rPr lang="ja-JP" altLang="en-US" dirty="0" smtClean="0"/>
              <a:t>で発達する（教授法の成立）</a:t>
            </a:r>
          </a:p>
          <a:p>
            <a:r>
              <a:rPr kumimoji="1" lang="ja-JP" altLang="en-US" dirty="0" smtClean="0"/>
              <a:t>評価できる（基準</a:t>
            </a:r>
            <a:r>
              <a:rPr kumimoji="1" lang="en-US" altLang="ja-JP" dirty="0" smtClean="0"/>
              <a:t>or</a:t>
            </a:r>
            <a:r>
              <a:rPr kumimoji="1" lang="ja-JP" altLang="en-US" dirty="0" smtClean="0"/>
              <a:t>計測）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どこで教えるのが適切か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家庭・学校・徒弟制・クラブ（地域</a:t>
            </a:r>
            <a:r>
              <a:rPr lang="ja-JP" altLang="en-US" dirty="0" smtClean="0"/>
              <a:t>）・その他で分類してみよう</a:t>
            </a:r>
          </a:p>
          <a:p>
            <a:endParaRPr kumimoji="1" lang="ja-JP" altLang="en-US" dirty="0"/>
          </a:p>
          <a:p>
            <a:r>
              <a:rPr lang="ja-JP" altLang="en-US" dirty="0" smtClean="0"/>
              <a:t>ピアノ・水泳・サッカー・工芸・農業・簿記・理科・国語・外国語・営業・漫画・歴史</a:t>
            </a:r>
          </a:p>
          <a:p>
            <a:endParaRPr kumimoji="1" lang="ja-JP" altLang="en-US" dirty="0"/>
          </a:p>
          <a:p>
            <a:r>
              <a:rPr lang="ja-JP" altLang="en-US" dirty="0" smtClean="0"/>
              <a:t>何故かを考えてみよう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学校で教えるのが適切なのは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共通の価値　誰もが学ぶ必要があること</a:t>
            </a:r>
          </a:p>
          <a:p>
            <a:r>
              <a:rPr lang="ja-JP" altLang="en-US" dirty="0" smtClean="0"/>
              <a:t>教授法の確立　普通の教師が教えられる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375</Words>
  <Application>Microsoft Office PowerPoint</Application>
  <PresentationFormat>画面に合わせる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テーマ</vt:lpstr>
      <vt:lpstr>能力と学力</vt:lpstr>
      <vt:lpstr>教育の対象としての能力</vt:lpstr>
      <vt:lpstr>能力か否か（能力とは１）</vt:lpstr>
      <vt:lpstr>価値ある能力か（能力とは２）</vt:lpstr>
      <vt:lpstr>教えられるか</vt:lpstr>
      <vt:lpstr>測れるか</vt:lpstr>
      <vt:lpstr>教育の対象となる能力</vt:lpstr>
      <vt:lpstr>どこで教えるのが適切か</vt:lpstr>
      <vt:lpstr>学校で教えるのが適切なのは</vt:lpstr>
      <vt:lpstr>学力の構造</vt:lpstr>
      <vt:lpstr>学力は低下したのか</vt:lpstr>
      <vt:lpstr>サドベリバレイ校が求めているのは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能力と教育</dc:title>
  <dc:creator>wakei</dc:creator>
  <cp:lastModifiedBy>wakei</cp:lastModifiedBy>
  <cp:revision>11</cp:revision>
  <dcterms:created xsi:type="dcterms:W3CDTF">2012-09-28T06:46:09Z</dcterms:created>
  <dcterms:modified xsi:type="dcterms:W3CDTF">2014-09-26T07:29:09Z</dcterms:modified>
</cp:coreProperties>
</file>