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97C8-0FB2-4A7F-B87A-258D8A8858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0764D-299A-4662-A533-D9E73F62D2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A136-F6D0-4E99-B5CB-00D2CD5E08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558D-B992-4506-B7F4-5D3B5E6E5C6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C33F-38F4-4EC4-84DD-5137EB133C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7FD4-45B7-4159-AD05-479F86BF2E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1D16-C3BA-4A00-AB61-B502C9FD28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51A8-26F8-4647-A26E-B2243AC36DA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656-B2EC-43C4-BE38-91FED89527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F82D-763B-42C0-A97B-310B17350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36D4-97CA-4EAE-A6FB-4754F16890B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42808A-1BDD-48F3-A07F-5A40B4D36A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教育学概論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この授業の目的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　　　　主要な目的</a:t>
            </a:r>
          </a:p>
          <a:p>
            <a:pPr eaLnBrk="1" hangingPunct="1"/>
            <a:r>
              <a:rPr lang="ja-JP" altLang="en-US" smtClean="0"/>
              <a:t>教育の基礎概念の吟味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　　　　付随的目的</a:t>
            </a:r>
          </a:p>
          <a:p>
            <a:pPr eaLnBrk="1" hangingPunct="1"/>
            <a:r>
              <a:rPr lang="ja-JP" altLang="en-US" smtClean="0"/>
              <a:t>中高社会科免許の「教育原理」</a:t>
            </a:r>
          </a:p>
          <a:p>
            <a:pPr eaLnBrk="1" hangingPunct="1"/>
            <a:r>
              <a:rPr lang="ja-JP" altLang="en-US" smtClean="0"/>
              <a:t>小学校免許の選抜資料（一部）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授業の進め方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テキストは事前に読んでおくこと</a:t>
            </a:r>
          </a:p>
          <a:p>
            <a:pPr eaLnBrk="1" hangingPunct="1"/>
            <a:r>
              <a:rPr lang="ja-JP" altLang="en-US" smtClean="0"/>
              <a:t>当日は概念の検討を中心に説明・議論する</a:t>
            </a:r>
          </a:p>
          <a:p>
            <a:pPr eaLnBrk="1" hangingPunct="1"/>
            <a:r>
              <a:rPr lang="ja-JP" altLang="en-US" smtClean="0"/>
              <a:t>レポートの書き方に習熟するため、前回掲示板書き込みから選んでコメントしたい。</a:t>
            </a:r>
          </a:p>
          <a:p>
            <a:pPr eaLnBrk="1" hangingPunct="1"/>
            <a:r>
              <a:rPr lang="ja-JP" altLang="en-US" smtClean="0"/>
              <a:t>質問等も掲示板に書き込んでよい。掲示板および授業でできるだけコメントしたい。</a:t>
            </a:r>
          </a:p>
          <a:p>
            <a:pPr eaLnBrk="1" hangingPunct="1"/>
            <a:r>
              <a:rPr lang="ja-JP" altLang="en-US" smtClean="0"/>
              <a:t>能動的授業参加を望む。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毎回の掲示板の書き込み　５０点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　　</a:t>
            </a:r>
            <a:r>
              <a:rPr lang="en-US" altLang="ja-JP" smtClean="0">
                <a:hlinkClick r:id="rId2"/>
              </a:rPr>
              <a:t>http://www.asahi-net.or.jp/~fl5k-oot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　　投稿者番号　</a:t>
            </a:r>
            <a:r>
              <a:rPr lang="en-US" altLang="ja-JP" smtClean="0"/>
              <a:t>eg14b41001  (</a:t>
            </a:r>
            <a:r>
              <a:rPr lang="ja-JP" altLang="en-US" smtClean="0"/>
              <a:t>例</a:t>
            </a:r>
            <a:r>
              <a:rPr lang="en-US" altLang="ja-JP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mtClean="0"/>
              <a:t>          b</a:t>
            </a:r>
            <a:r>
              <a:rPr lang="ja-JP" altLang="en-US" smtClean="0"/>
              <a:t>３</a:t>
            </a:r>
            <a:r>
              <a:rPr lang="en-US" altLang="ja-JP" smtClean="0"/>
              <a:t> </a:t>
            </a:r>
            <a:r>
              <a:rPr lang="ja-JP" altLang="en-US" smtClean="0"/>
              <a:t>は学年 次の</a:t>
            </a:r>
            <a:r>
              <a:rPr lang="en-US" altLang="ja-JP" smtClean="0"/>
              <a:t>1</a:t>
            </a:r>
            <a:r>
              <a:rPr lang="ja-JP" altLang="en-US" smtClean="0"/>
              <a:t>は学科</a:t>
            </a:r>
            <a:r>
              <a:rPr lang="en-US" altLang="ja-JP" smtClean="0"/>
              <a:t>(</a:t>
            </a:r>
            <a:r>
              <a:rPr lang="ja-JP" altLang="en-US" smtClean="0"/>
              <a:t>各自に</a:t>
            </a:r>
            <a:r>
              <a:rPr lang="en-US" altLang="ja-JP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mtClean="0"/>
              <a:t>       </a:t>
            </a:r>
            <a:r>
              <a:rPr lang="ja-JP" altLang="en-US" smtClean="0"/>
              <a:t>投稿パスワード </a:t>
            </a:r>
            <a:r>
              <a:rPr lang="en-US" altLang="ja-JP" smtClean="0"/>
              <a:t>Edu-630(</a:t>
            </a:r>
            <a:r>
              <a:rPr lang="ja-JP" altLang="en-US" smtClean="0"/>
              <a:t>半角英数 </a:t>
            </a:r>
            <a:r>
              <a:rPr lang="en-US" altLang="ja-JP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試験（授業最終日）　５０点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授業における発言　</a:t>
            </a:r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大学での学習法１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大学でのノートの意味 板書→話</a:t>
            </a:r>
          </a:p>
          <a:p>
            <a:pPr lvl="1"/>
            <a:r>
              <a:rPr lang="ja-JP" altLang="en-US" smtClean="0"/>
              <a:t>大学では「計画的板書」はほぼない。代わりにパワーポイント→そのまま写す学生</a:t>
            </a:r>
            <a:r>
              <a:rPr lang="en-US" altLang="ja-JP" smtClean="0"/>
              <a:t>×</a:t>
            </a:r>
            <a:endParaRPr lang="ja-JP" altLang="en-US" smtClean="0"/>
          </a:p>
          <a:p>
            <a:pPr lvl="1"/>
            <a:r>
              <a:rPr lang="ja-JP" altLang="en-US" smtClean="0"/>
              <a:t>大学のノートは、授業での話を最大限筆記 この筆記能力が大きな財産となる</a:t>
            </a:r>
          </a:p>
          <a:p>
            <a:pPr lvl="1"/>
            <a:r>
              <a:rPr lang="ja-JP" altLang="en-US" smtClean="0"/>
              <a:t>この授業では、パワーポイントはホームページに掲載してあるので、スマホで閲覧可能。そのままのノート筆記はしないように</a:t>
            </a:r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大学での学習法２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読書・作文・発言・発表・調査・インタビュー等を目的意識的に、たくさん行なうことが大切</a:t>
            </a:r>
          </a:p>
          <a:p>
            <a:r>
              <a:rPr lang="ja-JP" altLang="en-US" smtClean="0"/>
              <a:t>この授業では、前三者を活用する</a:t>
            </a:r>
          </a:p>
          <a:p>
            <a:pPr lvl="1"/>
            <a:r>
              <a:rPr lang="ja-JP" altLang="en-US" smtClean="0"/>
              <a:t>読書　週１冊は読む（この授業用）</a:t>
            </a:r>
          </a:p>
          <a:p>
            <a:pPr lvl="1"/>
            <a:r>
              <a:rPr lang="ja-JP" altLang="en-US" smtClean="0"/>
              <a:t>作文　授業の書き込み　推敲が大切</a:t>
            </a:r>
          </a:p>
          <a:p>
            <a:pPr lvl="1"/>
            <a:r>
              <a:rPr lang="ja-JP" altLang="en-US" smtClean="0"/>
              <a:t>発言　自分の意見を明確・簡潔に述べる訓練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成績認定に関連して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近年感じていること</a:t>
            </a:r>
          </a:p>
          <a:p>
            <a:pPr lvl="1" eaLnBrk="1" hangingPunct="1"/>
            <a:r>
              <a:rPr lang="ja-JP" altLang="en-US" smtClean="0"/>
              <a:t>番号ミスが激増（社会では脱落）</a:t>
            </a:r>
          </a:p>
          <a:p>
            <a:pPr lvl="1" eaLnBrk="1" hangingPunct="1"/>
            <a:r>
              <a:rPr lang="ja-JP" altLang="en-US" smtClean="0"/>
              <a:t>「出せば単位」という誤解</a:t>
            </a:r>
          </a:p>
          <a:p>
            <a:pPr lvl="1" eaLnBrk="1" hangingPunct="1"/>
            <a:r>
              <a:rPr lang="ja-JP" altLang="en-US" smtClean="0"/>
              <a:t>コピー＆ペースト（著作権侵害の違法行為）</a:t>
            </a:r>
          </a:p>
          <a:p>
            <a:pPr lvl="1" eaLnBrk="1" hangingPunct="1"/>
            <a:r>
              <a:rPr lang="ja-JP" altLang="en-US" smtClean="0"/>
              <a:t>ずるをすると困難を克服できない人になる</a:t>
            </a:r>
          </a:p>
          <a:p>
            <a:pPr eaLnBrk="1" hangingPunct="1"/>
            <a:r>
              <a:rPr lang="ja-JP" altLang="en-US" smtClean="0"/>
              <a:t>教師としての適性とは</a:t>
            </a:r>
          </a:p>
          <a:p>
            <a:pPr lvl="1" eaLnBrk="1" hangingPunct="1"/>
            <a:r>
              <a:rPr lang="ja-JP" altLang="en-US" smtClean="0"/>
              <a:t>卒業生のこと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これまでの教育観の相対化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サドベリバレイ校のビデオを見る意味</a:t>
            </a:r>
          </a:p>
          <a:p>
            <a:pPr lvl="1"/>
            <a:r>
              <a:rPr lang="ja-JP" altLang="en-US" smtClean="0"/>
              <a:t>学生もみな「教育観」をもっているが、それは「経験」に基づくもので、多様な経験を踏まえた検証された教育観ではない。</a:t>
            </a:r>
          </a:p>
          <a:p>
            <a:pPr lvl="1"/>
            <a:r>
              <a:rPr lang="ja-JP" altLang="en-US" smtClean="0"/>
              <a:t>多様な経験を知ることは必要・重要だが、網羅的に知ることは困難。</a:t>
            </a:r>
          </a:p>
          <a:p>
            <a:pPr lvl="1"/>
            <a:r>
              <a:rPr lang="ja-JP" altLang="en-US" smtClean="0"/>
              <a:t>通常の教育と全く異なる姿を知ることで、経験的教育観を再検討しやすい。</a:t>
            </a:r>
          </a:p>
          <a:p>
            <a:pPr lvl="1"/>
            <a:r>
              <a:rPr lang="ja-JP" altLang="en-US" smtClean="0"/>
              <a:t>したがって、模範的意味で見るのではない。</a:t>
            </a:r>
          </a:p>
          <a:p>
            <a:pPr>
              <a:buFontTx/>
              <a:buNone/>
            </a:pPr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350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Calibri</vt:lpstr>
      <vt:lpstr>標準デザイン</vt:lpstr>
      <vt:lpstr>教育学概論</vt:lpstr>
      <vt:lpstr>この授業の目的</vt:lpstr>
      <vt:lpstr>授業の進め方</vt:lpstr>
      <vt:lpstr>成績評価の方法</vt:lpstr>
      <vt:lpstr>大学での学習法１</vt:lpstr>
      <vt:lpstr>大学での学習法２</vt:lpstr>
      <vt:lpstr>成績認定に関連して</vt:lpstr>
      <vt:lpstr>これまでの教育観の相対化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wakei</cp:lastModifiedBy>
  <cp:revision>14</cp:revision>
  <dcterms:created xsi:type="dcterms:W3CDTF">2007-09-18T05:04:16Z</dcterms:created>
  <dcterms:modified xsi:type="dcterms:W3CDTF">2014-09-11T23:40:15Z</dcterms:modified>
</cp:coreProperties>
</file>