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5" r:id="rId9"/>
    <p:sldId id="266" r:id="rId10"/>
    <p:sldId id="267" r:id="rId11"/>
    <p:sldId id="262" r:id="rId1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1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236172DF-F389-4989-A34C-192A75CC5925}" type="datetimeFigureOut">
              <a:rPr kumimoji="1" lang="ja-JP" altLang="en-US" smtClean="0"/>
              <a:pPr/>
              <a:t>2013/7/19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87AC6AE-777A-400F-8DEE-5ECDD191FFD0}"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36172DF-F389-4989-A34C-192A75CC5925}" type="datetimeFigureOut">
              <a:rPr kumimoji="1" lang="ja-JP" altLang="en-US" smtClean="0"/>
              <a:pPr/>
              <a:t>2013/7/19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87AC6AE-777A-400F-8DEE-5ECDD191FFD0}"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36172DF-F389-4989-A34C-192A75CC5925}" type="datetimeFigureOut">
              <a:rPr kumimoji="1" lang="ja-JP" altLang="en-US" smtClean="0"/>
              <a:pPr/>
              <a:t>2013/7/19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87AC6AE-777A-400F-8DEE-5ECDD191FFD0}"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36172DF-F389-4989-A34C-192A75CC5925}" type="datetimeFigureOut">
              <a:rPr kumimoji="1" lang="ja-JP" altLang="en-US" smtClean="0"/>
              <a:pPr/>
              <a:t>2013/7/19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87AC6AE-777A-400F-8DEE-5ECDD191FFD0}"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236172DF-F389-4989-A34C-192A75CC5925}" type="datetimeFigureOut">
              <a:rPr kumimoji="1" lang="ja-JP" altLang="en-US" smtClean="0"/>
              <a:pPr/>
              <a:t>2013/7/19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87AC6AE-777A-400F-8DEE-5ECDD191FFD0}"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236172DF-F389-4989-A34C-192A75CC5925}" type="datetimeFigureOut">
              <a:rPr kumimoji="1" lang="ja-JP" altLang="en-US" smtClean="0"/>
              <a:pPr/>
              <a:t>2013/7/19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87AC6AE-777A-400F-8DEE-5ECDD191FFD0}"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36172DF-F389-4989-A34C-192A75CC5925}" type="datetimeFigureOut">
              <a:rPr kumimoji="1" lang="ja-JP" altLang="en-US" smtClean="0"/>
              <a:pPr/>
              <a:t>2013/7/19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887AC6AE-777A-400F-8DEE-5ECDD191FFD0}"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36172DF-F389-4989-A34C-192A75CC5925}" type="datetimeFigureOut">
              <a:rPr kumimoji="1" lang="ja-JP" altLang="en-US" smtClean="0"/>
              <a:pPr/>
              <a:t>2013/7/19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887AC6AE-777A-400F-8DEE-5ECDD191FFD0}"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36172DF-F389-4989-A34C-192A75CC5925}" type="datetimeFigureOut">
              <a:rPr kumimoji="1" lang="ja-JP" altLang="en-US" smtClean="0"/>
              <a:pPr/>
              <a:t>2013/7/19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887AC6AE-777A-400F-8DEE-5ECDD191FFD0}"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36172DF-F389-4989-A34C-192A75CC5925}" type="datetimeFigureOut">
              <a:rPr kumimoji="1" lang="ja-JP" altLang="en-US" smtClean="0"/>
              <a:pPr/>
              <a:t>2013/7/19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87AC6AE-777A-400F-8DEE-5ECDD191FFD0}"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36172DF-F389-4989-A34C-192A75CC5925}" type="datetimeFigureOut">
              <a:rPr kumimoji="1" lang="ja-JP" altLang="en-US" smtClean="0"/>
              <a:pPr/>
              <a:t>2013/7/19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87AC6AE-777A-400F-8DEE-5ECDD191FFD0}"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6172DF-F389-4989-A34C-192A75CC5925}" type="datetimeFigureOut">
              <a:rPr kumimoji="1" lang="ja-JP" altLang="en-US" smtClean="0"/>
              <a:pPr/>
              <a:t>2013/7/19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7AC6AE-777A-400F-8DEE-5ECDD191FFD0}"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懲戒</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教育としての懲戒はあるのか</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東京都職員懲戒条例</a:t>
            </a:r>
            <a:endParaRPr kumimoji="1" lang="ja-JP" altLang="en-US" dirty="0"/>
          </a:p>
        </p:txBody>
      </p:sp>
      <p:sp>
        <p:nvSpPr>
          <p:cNvPr id="3" name="コンテンツ プレースホルダ 2"/>
          <p:cNvSpPr>
            <a:spLocks noGrp="1"/>
          </p:cNvSpPr>
          <p:nvPr>
            <p:ph idx="1"/>
          </p:nvPr>
        </p:nvSpPr>
        <p:spPr/>
        <p:txBody>
          <a:bodyPr>
            <a:normAutofit fontScale="55000" lnSpcReduction="20000"/>
          </a:bodyPr>
          <a:lstStyle/>
          <a:p>
            <a:r>
              <a:rPr lang="en-US" altLang="ja-JP" dirty="0" smtClean="0"/>
              <a:t>(</a:t>
            </a:r>
            <a:r>
              <a:rPr lang="ja-JP" altLang="en-US" dirty="0" smtClean="0"/>
              <a:t>この条例の目的</a:t>
            </a:r>
            <a:r>
              <a:rPr lang="en-US" altLang="ja-JP" dirty="0" smtClean="0"/>
              <a:t>)</a:t>
            </a:r>
          </a:p>
          <a:p>
            <a:r>
              <a:rPr lang="ja-JP" altLang="en-US" dirty="0" smtClean="0"/>
              <a:t>第一条　この条例は、職員</a:t>
            </a:r>
            <a:r>
              <a:rPr lang="en-US" altLang="ja-JP" dirty="0" smtClean="0"/>
              <a:t>(</a:t>
            </a:r>
            <a:r>
              <a:rPr lang="ja-JP" altLang="en-US" dirty="0" smtClean="0"/>
              <a:t>市町村立学校職員給与負担法</a:t>
            </a:r>
            <a:r>
              <a:rPr lang="en-US" altLang="ja-JP" dirty="0" smtClean="0"/>
              <a:t>(</a:t>
            </a:r>
            <a:r>
              <a:rPr lang="ja-JP" altLang="en-US" dirty="0" smtClean="0"/>
              <a:t>昭和二十三年法律第百三十五号</a:t>
            </a:r>
            <a:r>
              <a:rPr lang="en-US" altLang="ja-JP" dirty="0" smtClean="0"/>
              <a:t>)</a:t>
            </a:r>
            <a:r>
              <a:rPr lang="ja-JP" altLang="en-US" dirty="0" smtClean="0"/>
              <a:t>第一条及び第二条に規定する職員を含む。以下同じ。</a:t>
            </a:r>
            <a:r>
              <a:rPr lang="en-US" altLang="ja-JP" dirty="0" smtClean="0"/>
              <a:t>)</a:t>
            </a:r>
            <a:r>
              <a:rPr lang="ja-JP" altLang="en-US" dirty="0" smtClean="0"/>
              <a:t>の懲戒の手続及び効果その他懲戒に関し規定することを目的とする。</a:t>
            </a:r>
          </a:p>
          <a:p>
            <a:r>
              <a:rPr lang="en-US" altLang="ja-JP" dirty="0" smtClean="0"/>
              <a:t>(</a:t>
            </a:r>
            <a:r>
              <a:rPr lang="ja-JP" altLang="en-US" dirty="0" smtClean="0"/>
              <a:t>懲戒手続</a:t>
            </a:r>
            <a:r>
              <a:rPr lang="en-US" altLang="ja-JP" dirty="0" smtClean="0"/>
              <a:t>)</a:t>
            </a:r>
          </a:p>
          <a:p>
            <a:r>
              <a:rPr lang="ja-JP" altLang="en-US" dirty="0" smtClean="0"/>
              <a:t>第二条　戒告、減給、停職又は免職の処分は、その旨を記載した書面を当該職員に交付して行わなければならない。</a:t>
            </a:r>
          </a:p>
          <a:p>
            <a:r>
              <a:rPr lang="en-US" altLang="ja-JP" dirty="0" smtClean="0"/>
              <a:t>(</a:t>
            </a:r>
            <a:r>
              <a:rPr lang="ja-JP" altLang="en-US" dirty="0" smtClean="0"/>
              <a:t>減給の効果</a:t>
            </a:r>
            <a:r>
              <a:rPr lang="en-US" altLang="ja-JP" dirty="0" smtClean="0"/>
              <a:t>)</a:t>
            </a:r>
          </a:p>
          <a:p>
            <a:r>
              <a:rPr lang="ja-JP" altLang="en-US" dirty="0" smtClean="0"/>
              <a:t>第三条　減給は、一日以上六月以下の範囲で給料及び暫定手当の合計額の五分の一以下を減ずるものとする。</a:t>
            </a:r>
          </a:p>
          <a:p>
            <a:r>
              <a:rPr lang="en-US" altLang="ja-JP" dirty="0" smtClean="0"/>
              <a:t>(</a:t>
            </a:r>
            <a:r>
              <a:rPr lang="ja-JP" altLang="en-US" dirty="0" smtClean="0"/>
              <a:t>停職の効果</a:t>
            </a:r>
            <a:r>
              <a:rPr lang="en-US" altLang="ja-JP" dirty="0" smtClean="0"/>
              <a:t>)</a:t>
            </a:r>
          </a:p>
          <a:p>
            <a:r>
              <a:rPr lang="ja-JP" altLang="en-US" dirty="0" smtClean="0"/>
              <a:t>第四条　停職の期間は、一日以上六月以下とする。</a:t>
            </a:r>
          </a:p>
          <a:p>
            <a:r>
              <a:rPr lang="en-US" altLang="ja-JP" dirty="0" smtClean="0"/>
              <a:t>2</a:t>
            </a:r>
            <a:r>
              <a:rPr lang="ja-JP" altLang="en-US" dirty="0" smtClean="0"/>
              <a:t>　停職者は、その職を保有するが、職務に従事しない。</a:t>
            </a:r>
          </a:p>
          <a:p>
            <a:r>
              <a:rPr lang="en-US" altLang="ja-JP" dirty="0" smtClean="0"/>
              <a:t>3</a:t>
            </a:r>
            <a:r>
              <a:rPr lang="ja-JP" altLang="en-US" dirty="0" smtClean="0"/>
              <a:t>　停職者は、停職の期間中いかなる給与も支給されない。</a:t>
            </a:r>
          </a:p>
          <a:p>
            <a:r>
              <a:rPr lang="en-US" altLang="ja-JP" dirty="0" smtClean="0"/>
              <a:t>(</a:t>
            </a:r>
            <a:r>
              <a:rPr lang="ja-JP" altLang="en-US" dirty="0" smtClean="0"/>
              <a:t>刑事事件係属中の懲戒</a:t>
            </a:r>
            <a:r>
              <a:rPr lang="en-US" altLang="ja-JP" dirty="0" smtClean="0"/>
              <a:t>)</a:t>
            </a:r>
          </a:p>
          <a:p>
            <a:r>
              <a:rPr lang="ja-JP" altLang="en-US" dirty="0" smtClean="0"/>
              <a:t>第五条　懲戒に付せ</a:t>
            </a:r>
            <a:r>
              <a:rPr lang="ja-JP" altLang="en-US" dirty="0" err="1" smtClean="0"/>
              <a:t>らるべき</a:t>
            </a:r>
            <a:r>
              <a:rPr lang="ja-JP" altLang="en-US" dirty="0" smtClean="0"/>
              <a:t>事件が、刑事裁判所に係属する間においても、任命権者は同一事件について、適宜に懲戒手続を進めることができる</a:t>
            </a:r>
            <a:r>
              <a:rPr lang="ja-JP" altLang="en-US" dirty="0" smtClean="0"/>
              <a:t>。</a:t>
            </a:r>
            <a:endParaRPr lang="ja-JP" alt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教師の</a:t>
            </a:r>
            <a:r>
              <a:rPr kumimoji="1" lang="ja-JP" altLang="en-US" dirty="0" smtClean="0"/>
              <a:t>懲戒を考える留意点</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kumimoji="1" lang="ja-JP" altLang="en-US" dirty="0" smtClean="0"/>
              <a:t>教師の</a:t>
            </a:r>
            <a:r>
              <a:rPr kumimoji="1" lang="ja-JP" altLang="en-US" dirty="0" smtClean="0"/>
              <a:t>身分擁護⇦⇨指導力不足教員排除</a:t>
            </a:r>
          </a:p>
          <a:p>
            <a:pPr lvl="1"/>
            <a:r>
              <a:rPr lang="ja-JP" altLang="en-US" dirty="0" smtClean="0"/>
              <a:t>身分保障が安心して仕事をする上で不可欠</a:t>
            </a:r>
          </a:p>
          <a:p>
            <a:pPr lvl="1"/>
            <a:r>
              <a:rPr kumimoji="1" lang="ja-JP" altLang="en-US" dirty="0" smtClean="0"/>
              <a:t>教師は３０年間同一の仕事をしつつ成長</a:t>
            </a:r>
          </a:p>
          <a:p>
            <a:pPr lvl="2"/>
            <a:r>
              <a:rPr lang="ja-JP" altLang="en-US" dirty="0" smtClean="0"/>
              <a:t>短絡的な評価と排除はマイナス</a:t>
            </a:r>
          </a:p>
          <a:p>
            <a:pPr lvl="1"/>
            <a:r>
              <a:rPr kumimoji="1" lang="ja-JP" altLang="en-US" dirty="0" smtClean="0"/>
              <a:t>他方</a:t>
            </a:r>
            <a:r>
              <a:rPr kumimoji="1" lang="ja-JP" altLang="en-US" dirty="0" smtClean="0"/>
              <a:t>、指導力不足教師は子どもの権利を奪う</a:t>
            </a:r>
            <a:endParaRPr kumimoji="1" lang="ja-JP" altLang="en-US" dirty="0" smtClean="0"/>
          </a:p>
          <a:p>
            <a:r>
              <a:rPr lang="ja-JP" altLang="en-US" dirty="0" smtClean="0"/>
              <a:t>教師は「やめさせられない」職業か</a:t>
            </a:r>
          </a:p>
          <a:p>
            <a:pPr>
              <a:buNone/>
            </a:pPr>
            <a:r>
              <a:rPr lang="ja-JP" altLang="en-US" dirty="0" smtClean="0"/>
              <a:t>　</a:t>
            </a:r>
            <a:r>
              <a:rPr lang="ja-JP" altLang="en-US" dirty="0" smtClean="0"/>
              <a:t>　　　ｃｆ　</a:t>
            </a:r>
            <a:r>
              <a:rPr lang="ja-JP" altLang="en-US" dirty="0" smtClean="0"/>
              <a:t>橋</a:t>
            </a:r>
            <a:r>
              <a:rPr lang="ja-JP" altLang="en-US" dirty="0"/>
              <a:t>下</a:t>
            </a:r>
            <a:r>
              <a:rPr lang="ja-JP" altLang="en-US" dirty="0" smtClean="0"/>
              <a:t>市長の日頃の言動</a:t>
            </a:r>
            <a:endParaRPr lang="ja-JP" altLang="en-US" dirty="0" smtClean="0"/>
          </a:p>
          <a:p>
            <a:r>
              <a:rPr kumimoji="1" lang="ja-JP" altLang="en-US" dirty="0" smtClean="0"/>
              <a:t>処分事由 </a:t>
            </a:r>
            <a:r>
              <a:rPr kumimoji="1" lang="en-US" altLang="ja-JP" dirty="0" smtClean="0"/>
              <a:t>(</a:t>
            </a:r>
            <a:r>
              <a:rPr kumimoji="1" lang="ja-JP" altLang="en-US" dirty="0" smtClean="0"/>
              <a:t>テキスト </a:t>
            </a:r>
            <a:r>
              <a:rPr kumimoji="1" lang="en-US" altLang="ja-JP" dirty="0" smtClean="0"/>
              <a:t>169-171)</a:t>
            </a:r>
            <a:endParaRPr kumimoji="1" lang="ja-JP" altLang="en-US" dirty="0" smtClean="0"/>
          </a:p>
          <a:p>
            <a:r>
              <a:rPr kumimoji="1" lang="ja-JP" altLang="en-US" dirty="0" smtClean="0"/>
              <a:t>体罰事件 校門圧死事件・天窓転落事件・阜陽高校事件</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懲戒の法的規定１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学校教育法１１条（テキスト</a:t>
            </a:r>
            <a:r>
              <a:rPr kumimoji="1" lang="en-US" altLang="ja-JP" dirty="0" smtClean="0"/>
              <a:t>156</a:t>
            </a:r>
            <a:r>
              <a:rPr kumimoji="1" lang="ja-JP" altLang="en-US" dirty="0" smtClean="0"/>
              <a:t>）</a:t>
            </a:r>
          </a:p>
          <a:p>
            <a:pPr lvl="1"/>
            <a:r>
              <a:rPr lang="ja-JP" altLang="en-US" dirty="0" smtClean="0"/>
              <a:t>「校長及び</a:t>
            </a:r>
            <a:r>
              <a:rPr lang="ja-JP" altLang="en-US" dirty="0"/>
              <a:t>教員</a:t>
            </a:r>
            <a:r>
              <a:rPr lang="ja-JP" altLang="en-US" dirty="0" smtClean="0"/>
              <a:t>」これは妥当か</a:t>
            </a:r>
          </a:p>
          <a:p>
            <a:pPr lvl="1"/>
            <a:r>
              <a:rPr kumimoji="1" lang="ja-JP" altLang="en-US" dirty="0" smtClean="0"/>
              <a:t>「教育上必要」とは何か</a:t>
            </a:r>
          </a:p>
          <a:p>
            <a:pPr lvl="1"/>
            <a:r>
              <a:rPr lang="ja-JP" altLang="en-US" dirty="0" smtClean="0"/>
              <a:t>「懲戒」の概念</a:t>
            </a:r>
          </a:p>
          <a:p>
            <a:pPr lvl="1"/>
            <a:r>
              <a:rPr kumimoji="1" lang="ja-JP" altLang="en-US" dirty="0" smtClean="0"/>
              <a:t>「体罰」どこからか</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懲戒の法的規定２</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学校教育法施行規則２６条（テキスト</a:t>
            </a:r>
            <a:r>
              <a:rPr kumimoji="1" lang="en-US" altLang="ja-JP" dirty="0" smtClean="0"/>
              <a:t>158)</a:t>
            </a:r>
            <a:endParaRPr kumimoji="1" lang="ja-JP" altLang="en-US" dirty="0" smtClean="0"/>
          </a:p>
          <a:p>
            <a:pPr lvl="1"/>
            <a:r>
              <a:rPr lang="ja-JP" altLang="en-US" dirty="0" smtClean="0"/>
              <a:t>「教育上の配慮」とは何か</a:t>
            </a:r>
          </a:p>
          <a:p>
            <a:pPr lvl="1"/>
            <a:r>
              <a:rPr kumimoji="1" lang="ja-JP" altLang="en-US" dirty="0"/>
              <a:t>退学　</a:t>
            </a:r>
            <a:r>
              <a:rPr kumimoji="1" lang="ja-JP" altLang="en-US" dirty="0" smtClean="0"/>
              <a:t>公立の学齢児童・生徒には不可</a:t>
            </a:r>
          </a:p>
          <a:p>
            <a:pPr lvl="1"/>
            <a:r>
              <a:rPr lang="ja-JP" altLang="en-US" dirty="0" smtClean="0"/>
              <a:t>停学　学齢児童・生徒には公私とも不可</a:t>
            </a:r>
          </a:p>
          <a:p>
            <a:pPr lvl="1"/>
            <a:r>
              <a:rPr lang="ja-JP" altLang="en-US" dirty="0"/>
              <a:t>退学</a:t>
            </a:r>
            <a:r>
              <a:rPr lang="ja-JP" altLang="en-US" dirty="0" smtClean="0"/>
              <a:t>・停学・訓告は校長のみ</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懲戒の法的規定３</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出席停止　学校教育法３５条（テキスト</a:t>
            </a:r>
            <a:r>
              <a:rPr kumimoji="1" lang="en-US" altLang="ja-JP" dirty="0" smtClean="0"/>
              <a:t>156)</a:t>
            </a:r>
            <a:endParaRPr kumimoji="1" lang="ja-JP" altLang="en-US" dirty="0" smtClean="0"/>
          </a:p>
          <a:p>
            <a:pPr lvl="1"/>
            <a:r>
              <a:rPr lang="ja-JP" altLang="en-US" dirty="0" smtClean="0"/>
              <a:t>他の児童・生徒の教育の妨げになる場合</a:t>
            </a:r>
          </a:p>
          <a:p>
            <a:pPr lvl="1"/>
            <a:r>
              <a:rPr lang="ja-JP" altLang="en-US" dirty="0" smtClean="0"/>
              <a:t>ほとんどが中学生</a:t>
            </a:r>
          </a:p>
          <a:p>
            <a:pPr lvl="1"/>
            <a:r>
              <a:rPr kumimoji="1" lang="ja-JP" altLang="en-US" dirty="0" smtClean="0"/>
              <a:t>教育委員会が行う</a:t>
            </a:r>
          </a:p>
          <a:p>
            <a:pPr lvl="1"/>
            <a:r>
              <a:rPr kumimoji="1" lang="ja-JP" altLang="en-US" dirty="0" smtClean="0"/>
              <a:t>「保護者の意見聴取と文書の交付・教育上必要な措置」新たに付加された部分</a:t>
            </a:r>
          </a:p>
          <a:p>
            <a:pPr lvl="1">
              <a:buNone/>
            </a:pPr>
            <a:endParaRPr lang="ja-JP" altLang="en-US" dirty="0" smtClean="0"/>
          </a:p>
          <a:p>
            <a:pPr lvl="1">
              <a:buNone/>
            </a:pPr>
            <a:r>
              <a:rPr lang="ja-JP" altLang="en-US" dirty="0" smtClean="0"/>
              <a:t>事実上の</a:t>
            </a:r>
            <a:r>
              <a:rPr lang="en-US" altLang="ja-JP" dirty="0" smtClean="0"/>
              <a:t>(</a:t>
            </a:r>
            <a:r>
              <a:rPr lang="ja-JP" altLang="en-US" dirty="0" smtClean="0"/>
              <a:t>非合法</a:t>
            </a:r>
            <a:r>
              <a:rPr lang="en-US" altLang="ja-JP" dirty="0" smtClean="0"/>
              <a:t>)</a:t>
            </a:r>
            <a:r>
              <a:rPr lang="ja-JP" altLang="en-US" dirty="0" smtClean="0"/>
              <a:t>出席停止もある</a:t>
            </a:r>
            <a:endParaRPr lang="ja-JP" altLang="en-US" dirty="0"/>
          </a:p>
          <a:p>
            <a:pPr lvl="1">
              <a:buNone/>
            </a:pPr>
            <a:endParaRPr kumimoji="1" lang="ja-JP" altLang="en-US" dirty="0" smtClean="0"/>
          </a:p>
          <a:p>
            <a:pPr>
              <a:buNone/>
            </a:pP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懲戒と校則</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前回説明</a:t>
            </a:r>
            <a:r>
              <a:rPr kumimoji="1" lang="en-US" altLang="ja-JP" dirty="0" smtClean="0"/>
              <a:t>(</a:t>
            </a:r>
            <a:r>
              <a:rPr kumimoji="1" lang="ja-JP" altLang="en-US" dirty="0" smtClean="0"/>
              <a:t>部分社会論の適用は、事前開示との関連で、厳しく判断されるようになっている。</a:t>
            </a:r>
            <a:r>
              <a:rPr kumimoji="1" lang="en-US" altLang="ja-JP" dirty="0" smtClean="0"/>
              <a:t>)</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学生処分と適正手続</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学生処分はほぼ</a:t>
            </a:r>
            <a:r>
              <a:rPr kumimoji="1" lang="en-US" altLang="ja-JP" dirty="0" smtClean="0"/>
              <a:t>100</a:t>
            </a:r>
            <a:r>
              <a:rPr kumimoji="1" lang="ja-JP" altLang="en-US" dirty="0" smtClean="0"/>
              <a:t>％がパターナリズムに基づく。</a:t>
            </a:r>
          </a:p>
          <a:p>
            <a:r>
              <a:rPr lang="ja-JP" altLang="en-US" dirty="0"/>
              <a:t>適正</a:t>
            </a:r>
            <a:r>
              <a:rPr lang="ja-JP" altLang="en-US" dirty="0" smtClean="0"/>
              <a:t>手続は不要か</a:t>
            </a:r>
            <a:r>
              <a:rPr lang="en-US" altLang="ja-JP" dirty="0" smtClean="0"/>
              <a:t>(</a:t>
            </a:r>
            <a:r>
              <a:rPr lang="ja-JP" altLang="en-US" dirty="0" smtClean="0"/>
              <a:t>テキスト</a:t>
            </a:r>
            <a:r>
              <a:rPr lang="en-US" altLang="ja-JP" dirty="0" smtClean="0"/>
              <a:t>164)</a:t>
            </a:r>
            <a:endParaRPr lang="ja-JP" altLang="en-US" dirty="0" smtClean="0"/>
          </a:p>
          <a:p>
            <a:r>
              <a:rPr kumimoji="1" lang="ja-JP" altLang="en-US" dirty="0" smtClean="0"/>
              <a:t>文教大学でおきた事例</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教師懲戒の法的規定１</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en-US" dirty="0" smtClean="0"/>
              <a:t>地方公務員法（</a:t>
            </a:r>
            <a:r>
              <a:rPr lang="ja-JP" altLang="en-US" dirty="0" smtClean="0"/>
              <a:t>分限及び懲戒の基準） </a:t>
            </a:r>
          </a:p>
          <a:p>
            <a:r>
              <a:rPr lang="ja-JP" altLang="en-US" dirty="0" smtClean="0"/>
              <a:t>第二十七条 　すべて職員の分限及び懲戒については、公正でなければならない。 </a:t>
            </a:r>
          </a:p>
          <a:p>
            <a:r>
              <a:rPr lang="ja-JP" altLang="en-US" dirty="0" smtClean="0"/>
              <a:t>２ 　職員は、この法律で定める事由による場合でなければ、その意に反して、降任され、若しくは免職されず、この法律又は条例で定める事由による場合でなければ、その意に反して、休職されず、又、条例で定める事由による場合でなければ、その意に反して降給されることがない。 </a:t>
            </a:r>
          </a:p>
          <a:p>
            <a:r>
              <a:rPr lang="ja-JP" altLang="en-US" dirty="0" smtClean="0"/>
              <a:t>３ 　職員は、この法律で定める事由による場合でなければ、懲戒処分を受けることがない。</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教師懲戒の法的規定２</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r>
              <a:rPr lang="ja-JP" altLang="en-US" dirty="0" smtClean="0"/>
              <a:t>地方公務員法（</a:t>
            </a:r>
            <a:r>
              <a:rPr lang="ja-JP" altLang="en-US" dirty="0" smtClean="0"/>
              <a:t>降任、免職、休職等） </a:t>
            </a:r>
          </a:p>
          <a:p>
            <a:r>
              <a:rPr lang="ja-JP" altLang="en-US" dirty="0" smtClean="0"/>
              <a:t>第二十八条 　職員が、左の各号の一に該当する場合においては、その意に反して、これを降任し、又は免職することができる。 </a:t>
            </a:r>
          </a:p>
          <a:p>
            <a:r>
              <a:rPr lang="ja-JP" altLang="en-US" dirty="0" smtClean="0"/>
              <a:t>一 　勤務実績が良くない場合 </a:t>
            </a:r>
          </a:p>
          <a:p>
            <a:r>
              <a:rPr lang="ja-JP" altLang="en-US" dirty="0" smtClean="0"/>
              <a:t>二 　心身の故障のため、職務の遂行に支障があり、又はこれに堪えない場合 </a:t>
            </a:r>
          </a:p>
          <a:p>
            <a:r>
              <a:rPr lang="ja-JP" altLang="en-US" dirty="0" smtClean="0"/>
              <a:t>三 　前二号に規定する場合の外、その職に必要な適格性を欠く場合 </a:t>
            </a:r>
          </a:p>
          <a:p>
            <a:r>
              <a:rPr lang="ja-JP" altLang="en-US" dirty="0" smtClean="0"/>
              <a:t>四 　職制若しくは定数の改廃又は予算の減少により廃職又は過員を生じた場合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教師懲戒の法的規定３</a:t>
            </a:r>
            <a:endParaRPr kumimoji="1" lang="ja-JP" altLang="en-US" dirty="0"/>
          </a:p>
        </p:txBody>
      </p:sp>
      <p:sp>
        <p:nvSpPr>
          <p:cNvPr id="3" name="コンテンツ プレースホルダ 2"/>
          <p:cNvSpPr>
            <a:spLocks noGrp="1"/>
          </p:cNvSpPr>
          <p:nvPr>
            <p:ph idx="1"/>
          </p:nvPr>
        </p:nvSpPr>
        <p:spPr/>
        <p:txBody>
          <a:bodyPr>
            <a:normAutofit fontScale="85000" lnSpcReduction="10000"/>
          </a:bodyPr>
          <a:lstStyle/>
          <a:p>
            <a:r>
              <a:rPr lang="ja-JP" altLang="en-US" dirty="0" smtClean="0"/>
              <a:t>２ 　職員が、左の各号の一に該当する場合においては、その意に反してこれを休職することができる。 </a:t>
            </a:r>
          </a:p>
          <a:p>
            <a:r>
              <a:rPr lang="ja-JP" altLang="en-US" dirty="0" smtClean="0"/>
              <a:t>一 　心身の故障のため、長期の休養を要する場合 </a:t>
            </a:r>
          </a:p>
          <a:p>
            <a:r>
              <a:rPr lang="ja-JP" altLang="en-US" dirty="0" smtClean="0"/>
              <a:t>二 　刑事事件に関し起訴された場合 </a:t>
            </a:r>
          </a:p>
          <a:p>
            <a:r>
              <a:rPr lang="ja-JP" altLang="en-US" dirty="0" smtClean="0"/>
              <a:t>３ 　職員の意に反する降任、免職、休職及び降給の手続及び効果は、法律に特別の定がある場合を除く外、条例で定めなければならない。 </a:t>
            </a:r>
          </a:p>
          <a:p>
            <a:r>
              <a:rPr lang="ja-JP" altLang="en-US" dirty="0" smtClean="0"/>
              <a:t>４ 　職員は、第十六条各号（第三号を除く。）の一に該当するに至つたときは、条例に特別の定がある場合を除く外、その職を失う。 </a:t>
            </a:r>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251</Words>
  <Application>Microsoft Office PowerPoint</Application>
  <PresentationFormat>画面に合わせる (4:3)</PresentationFormat>
  <Paragraphs>69</Paragraphs>
  <Slides>11</Slides>
  <Notes>0</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Office テーマ</vt:lpstr>
      <vt:lpstr>懲戒</vt:lpstr>
      <vt:lpstr>懲戒の法的規定１</vt:lpstr>
      <vt:lpstr>懲戒の法的規定２</vt:lpstr>
      <vt:lpstr>懲戒の法的規定３</vt:lpstr>
      <vt:lpstr>懲戒と校則</vt:lpstr>
      <vt:lpstr>学生処分と適正手続</vt:lpstr>
      <vt:lpstr>教師懲戒の法的規定１</vt:lpstr>
      <vt:lpstr>教師懲戒の法的規定２</vt:lpstr>
      <vt:lpstr>教師懲戒の法的規定３</vt:lpstr>
      <vt:lpstr>東京都職員懲戒条例</vt:lpstr>
      <vt:lpstr>教師の懲戒を考える留意点</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懲戒</dc:title>
  <dc:creator>wakei</dc:creator>
  <cp:lastModifiedBy>wakei</cp:lastModifiedBy>
  <cp:revision>10</cp:revision>
  <dcterms:created xsi:type="dcterms:W3CDTF">2012-07-25T11:12:58Z</dcterms:created>
  <dcterms:modified xsi:type="dcterms:W3CDTF">2013-07-19T11:48:53Z</dcterms:modified>
</cp:coreProperties>
</file>