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7" r:id="rId4"/>
    <p:sldId id="259" r:id="rId5"/>
    <p:sldId id="260" r:id="rId6"/>
    <p:sldId id="261" r:id="rId7"/>
    <p:sldId id="262" r:id="rId8"/>
    <p:sldId id="280" r:id="rId9"/>
    <p:sldId id="263" r:id="rId10"/>
    <p:sldId id="264" r:id="rId11"/>
    <p:sldId id="265" r:id="rId12"/>
    <p:sldId id="266" r:id="rId13"/>
    <p:sldId id="281"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2013/7/14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2013/7/14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2013/7/14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2013/7/14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2013/7/14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2013/7/14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2DA25D5-B59C-4003-B4C5-0153806026A1}" type="datetimeFigureOut">
              <a:rPr kumimoji="1" lang="ja-JP" altLang="en-US" smtClean="0"/>
              <a:pPr/>
              <a:t>2013/7/14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2DA25D5-B59C-4003-B4C5-0153806026A1}" type="datetimeFigureOut">
              <a:rPr kumimoji="1" lang="ja-JP" altLang="en-US" smtClean="0"/>
              <a:pPr/>
              <a:t>2013/7/14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2DA25D5-B59C-4003-B4C5-0153806026A1}" type="datetimeFigureOut">
              <a:rPr kumimoji="1" lang="ja-JP" altLang="en-US" smtClean="0"/>
              <a:pPr/>
              <a:t>2013/7/14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2013/7/14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2013/7/14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A25D5-B59C-4003-B4C5-0153806026A1}" type="datetimeFigureOut">
              <a:rPr kumimoji="1" lang="ja-JP" altLang="en-US" smtClean="0"/>
              <a:pPr/>
              <a:t>2013/7/14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AF7C4-A8AD-45ED-8629-6BC9D4FB941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学校事故</a:t>
            </a:r>
            <a:r>
              <a:rPr lang="ja-JP" altLang="en-US" dirty="0" smtClean="0"/>
              <a:t>と法的問題</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原因と対策及び法的責任</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傘落下による事故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校庭にいた女子に、三階から女子がなげた傘が頭にあたり、痙攣発作の後遺症</a:t>
            </a:r>
          </a:p>
          <a:p>
            <a:r>
              <a:rPr lang="ja-JP" altLang="en-US" dirty="0" smtClean="0"/>
              <a:t>投げた</a:t>
            </a:r>
            <a:r>
              <a:rPr lang="ja-JP" altLang="en-US" dirty="0"/>
              <a:t>女子</a:t>
            </a:r>
            <a:r>
              <a:rPr lang="ja-JP" altLang="en-US" dirty="0" smtClean="0"/>
              <a:t>児童は普段から乱暴な行為</a:t>
            </a:r>
            <a:r>
              <a:rPr lang="ja-JP" altLang="en-US" dirty="0"/>
              <a:t>があった</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学校行事における事故</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運動会やマラソン大会</a:t>
            </a:r>
            <a:r>
              <a:rPr lang="ja-JP" altLang="en-US" dirty="0"/>
              <a:t>などは</a:t>
            </a:r>
            <a:r>
              <a:rPr lang="ja-JP" altLang="en-US" dirty="0" smtClean="0"/>
              <a:t>、比較的注意が</a:t>
            </a:r>
            <a:r>
              <a:rPr lang="ja-JP" altLang="en-US" dirty="0"/>
              <a:t>徹底し</a:t>
            </a:r>
            <a:r>
              <a:rPr lang="ja-JP" altLang="en-US" dirty="0" smtClean="0"/>
              <a:t>、事故は少ないが、宿泊行事は起きやすい。特に海にかかわる行事に多い。</a:t>
            </a:r>
          </a:p>
          <a:p>
            <a:r>
              <a:rPr lang="ja-JP" altLang="en-US" dirty="0" smtClean="0"/>
              <a:t>教師の専門性がフォローできない分野の行事の</a:t>
            </a:r>
            <a:r>
              <a:rPr lang="ja-JP" altLang="en-US" dirty="0"/>
              <a:t>問題</a:t>
            </a:r>
            <a:endParaRPr lang="ja-JP" altLang="en-US" dirty="0" smtClean="0"/>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浜松ボート転覆事故</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豊橋市の中学１年生の野外活動として、浜名湖の青年の家でカッターボートの訓練行事</a:t>
            </a:r>
          </a:p>
          <a:p>
            <a:r>
              <a:rPr lang="ja-JP" altLang="en-US" dirty="0" smtClean="0"/>
              <a:t>９０名の</a:t>
            </a:r>
            <a:r>
              <a:rPr lang="ja-JP" altLang="en-US" dirty="0"/>
              <a:t>生徒</a:t>
            </a:r>
            <a:r>
              <a:rPr lang="ja-JP" altLang="en-US" dirty="0" smtClean="0"/>
              <a:t>、５名の教師・３名の指導員が４艘のボートに（１艘のボートは専門家不在）</a:t>
            </a:r>
          </a:p>
          <a:p>
            <a:r>
              <a:rPr kumimoji="1" lang="ja-JP" altLang="en-US" dirty="0" smtClean="0"/>
              <a:t>天候が悪かった</a:t>
            </a:r>
            <a:r>
              <a:rPr kumimoji="1" lang="ja-JP" altLang="en-US" dirty="0"/>
              <a:t>が</a:t>
            </a:r>
            <a:r>
              <a:rPr kumimoji="1" lang="ja-JP" altLang="en-US" dirty="0" smtClean="0"/>
              <a:t>、大丈夫と判断して実施</a:t>
            </a:r>
          </a:p>
          <a:p>
            <a:r>
              <a:rPr lang="ja-JP" altLang="en-US" dirty="0" smtClean="0"/>
              <a:t>指導員のいない船で生徒が船酔いし、漕げなくなったので、所長がモーターボートで牽引していく途中で転覆逆転し、ボートに閉じ込められた女子生徒が死亡</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生活指導中の事故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件数は少ないが、体罰関連が多い。</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校門圧死事件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神戸の高校で遅刻対策で校門指導</a:t>
            </a:r>
          </a:p>
          <a:p>
            <a:r>
              <a:rPr lang="ja-JP" altLang="en-US" dirty="0" smtClean="0"/>
              <a:t>時間</a:t>
            </a:r>
            <a:r>
              <a:rPr lang="ja-JP" altLang="en-US" dirty="0"/>
              <a:t>になる</a:t>
            </a:r>
            <a:r>
              <a:rPr lang="ja-JP" altLang="en-US" dirty="0" smtClean="0"/>
              <a:t>と鉄の門を閉める。</a:t>
            </a:r>
          </a:p>
          <a:p>
            <a:r>
              <a:rPr lang="ja-JP" altLang="en-US" dirty="0" smtClean="0"/>
              <a:t>定期試験時</a:t>
            </a:r>
            <a:r>
              <a:rPr lang="ja-JP" altLang="en-US" dirty="0"/>
              <a:t>に</a:t>
            </a:r>
            <a:r>
              <a:rPr lang="ja-JP" altLang="en-US" dirty="0" smtClean="0"/>
              <a:t>、遅刻歴のない女子生徒が、締まりかかっている門に飛び込み、頭がはさまれて死亡</a:t>
            </a:r>
          </a:p>
          <a:p>
            <a:r>
              <a:rPr kumimoji="1" lang="ja-JP" altLang="en-US" smtClean="0"/>
              <a:t>二人の担当教員がいたが、「業務として行った」と主張</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akei.KOSHI\Pictures\waf11102310010004-n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706" y="188640"/>
            <a:ext cx="8954555" cy="633670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22108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安全配慮義務の法令</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法令（テキスト）</a:t>
            </a:r>
          </a:p>
          <a:p>
            <a:r>
              <a:rPr lang="ja-JP" altLang="en-US" dirty="0" smtClean="0"/>
              <a:t>日常的な注意</a:t>
            </a:r>
          </a:p>
          <a:p>
            <a:pPr lvl="1"/>
            <a:r>
              <a:rPr lang="ja-JP" altLang="en-US" dirty="0" smtClean="0"/>
              <a:t>安全な施設設計・危険な箇所の点検・注意</a:t>
            </a:r>
          </a:p>
          <a:p>
            <a:pPr lvl="1"/>
            <a:r>
              <a:rPr lang="ja-JP" altLang="en-US" dirty="0"/>
              <a:t>安全</a:t>
            </a:r>
            <a:r>
              <a:rPr lang="ja-JP" altLang="en-US" dirty="0" smtClean="0"/>
              <a:t>・リスク教育（津波で差）</a:t>
            </a:r>
          </a:p>
          <a:p>
            <a:pPr lvl="1"/>
            <a:r>
              <a:rPr lang="ja-JP" altLang="en-US" dirty="0" smtClean="0"/>
              <a:t>訓練</a:t>
            </a:r>
          </a:p>
          <a:p>
            <a:pPr lvl="1"/>
            <a:r>
              <a:rPr lang="ja-JP" altLang="en-US" dirty="0"/>
              <a:t>休み時間</a:t>
            </a:r>
            <a:r>
              <a:rPr lang="ja-JP" altLang="en-US" dirty="0" smtClean="0"/>
              <a:t>、部活の対策</a:t>
            </a:r>
          </a:p>
          <a:p>
            <a:pPr lvl="1"/>
            <a:r>
              <a:rPr lang="ja-JP" altLang="en-US" dirty="0" smtClean="0"/>
              <a:t>十分な教育計画とその実施（体育・理科等）</a:t>
            </a:r>
          </a:p>
          <a:p>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事故の賠償制度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民法と国家賠償法（テキスト）</a:t>
            </a:r>
          </a:p>
          <a:p>
            <a:r>
              <a:rPr lang="ja-JP" altLang="en-US" dirty="0" smtClean="0"/>
              <a:t>過失責任</a:t>
            </a:r>
            <a:r>
              <a:rPr lang="ja-JP" altLang="en-US" dirty="0"/>
              <a:t>主義</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事故の事例１</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事実</a:t>
            </a:r>
          </a:p>
          <a:p>
            <a:pPr lvl="1"/>
            <a:r>
              <a:rPr kumimoji="1" lang="ja-JP" altLang="en-US" dirty="0" smtClean="0"/>
              <a:t>小４ＡがＢにぶつかり怪我（掃除中）</a:t>
            </a:r>
          </a:p>
          <a:p>
            <a:pPr lvl="1"/>
            <a:r>
              <a:rPr lang="ja-JP" altLang="ja-JP" dirty="0"/>
              <a:t>頭部打撲，脳挫傷，頭蓋内出血，頸椎捻挫及び</a:t>
            </a:r>
            <a:r>
              <a:rPr lang="ja-JP" altLang="ja-JP" dirty="0" smtClean="0"/>
              <a:t>嘔吐症</a:t>
            </a:r>
            <a:endParaRPr lang="ja-JP" altLang="en-US" dirty="0" smtClean="0"/>
          </a:p>
          <a:p>
            <a:r>
              <a:rPr lang="ja-JP" altLang="en-US" dirty="0" smtClean="0"/>
              <a:t>争点</a:t>
            </a:r>
          </a:p>
          <a:p>
            <a:r>
              <a:rPr lang="ja-JP" altLang="en-US" dirty="0" smtClean="0"/>
              <a:t>担任は現場にいる義務があるか。（当時ぶつかり遊びが流行？）</a:t>
            </a:r>
          </a:p>
          <a:p>
            <a:r>
              <a:rPr lang="ja-JP" altLang="en-US" dirty="0" smtClean="0"/>
              <a:t>病院に</a:t>
            </a:r>
            <a:r>
              <a:rPr lang="ja-JP" altLang="en-US" dirty="0"/>
              <a:t>連れて行く</a:t>
            </a:r>
            <a:r>
              <a:rPr lang="ja-JP" altLang="en-US" dirty="0" smtClean="0"/>
              <a:t>までに時間が</a:t>
            </a:r>
            <a:r>
              <a:rPr lang="ja-JP" altLang="en-US" dirty="0"/>
              <a:t>経過</a:t>
            </a:r>
            <a:r>
              <a:rPr lang="ja-JP" altLang="en-US" dirty="0" smtClean="0"/>
              <a:t>。（当人は大丈夫といっていた）</a:t>
            </a:r>
            <a:r>
              <a:rPr lang="en-US" altLang="ja-JP" dirty="0"/>
              <a:t/>
            </a:r>
            <a:br>
              <a:rPr lang="en-US" altLang="ja-JP" dirty="0"/>
            </a:b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事故１判決</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ja-JP" dirty="0"/>
              <a:t>　</a:t>
            </a:r>
            <a:r>
              <a:rPr lang="ja-JP" altLang="ja-JP" dirty="0" smtClean="0"/>
              <a:t>担任Ｃ</a:t>
            </a:r>
            <a:r>
              <a:rPr lang="ja-JP" altLang="ja-JP" dirty="0"/>
              <a:t>教諭は</a:t>
            </a:r>
            <a:r>
              <a:rPr lang="ja-JP" altLang="ja-JP" dirty="0" smtClean="0"/>
              <a:t>，児童</a:t>
            </a:r>
            <a:r>
              <a:rPr lang="ja-JP" altLang="ja-JP" dirty="0"/>
              <a:t>の清掃作業</a:t>
            </a:r>
            <a:r>
              <a:rPr lang="ja-JP" altLang="ja-JP" dirty="0" smtClean="0"/>
              <a:t>に注意</a:t>
            </a:r>
            <a:r>
              <a:rPr lang="ja-JP" altLang="ja-JP" dirty="0"/>
              <a:t>義務を負って</a:t>
            </a:r>
            <a:r>
              <a:rPr lang="ja-JP" altLang="ja-JP" dirty="0" smtClean="0"/>
              <a:t>いたが，日常的</a:t>
            </a:r>
            <a:r>
              <a:rPr lang="ja-JP" altLang="ja-JP" dirty="0"/>
              <a:t>に</a:t>
            </a:r>
            <a:r>
              <a:rPr lang="ja-JP" altLang="ja-JP" dirty="0" smtClean="0"/>
              <a:t>，学</a:t>
            </a:r>
            <a:r>
              <a:rPr lang="ja-JP" altLang="ja-JP" dirty="0"/>
              <a:t>校内で危険な行動をとることがないように注意指導していた上，本件事故当時も</a:t>
            </a:r>
            <a:r>
              <a:rPr lang="ja-JP" altLang="ja-JP" dirty="0" smtClean="0"/>
              <a:t>，クラス</a:t>
            </a:r>
            <a:r>
              <a:rPr lang="ja-JP" altLang="ja-JP" dirty="0"/>
              <a:t>の児童が複数の</a:t>
            </a:r>
            <a:r>
              <a:rPr lang="ja-JP" altLang="ja-JP" dirty="0" smtClean="0"/>
              <a:t>清掃場所を</a:t>
            </a:r>
            <a:r>
              <a:rPr lang="ja-JP" altLang="ja-JP" dirty="0"/>
              <a:t>担当</a:t>
            </a:r>
            <a:r>
              <a:rPr lang="ja-JP" altLang="ja-JP" dirty="0" smtClean="0"/>
              <a:t>して</a:t>
            </a:r>
            <a:r>
              <a:rPr lang="ja-JP" altLang="en-US" dirty="0" smtClean="0"/>
              <a:t>おり</a:t>
            </a:r>
            <a:r>
              <a:rPr lang="ja-JP" altLang="ja-JP" dirty="0" smtClean="0"/>
              <a:t>，</a:t>
            </a:r>
            <a:r>
              <a:rPr lang="ja-JP" altLang="ja-JP" dirty="0"/>
              <a:t>その一つである南校舎階段の清掃区域に</a:t>
            </a:r>
            <a:r>
              <a:rPr lang="ja-JP" altLang="ja-JP" dirty="0" smtClean="0"/>
              <a:t>おいて清掃</a:t>
            </a:r>
            <a:r>
              <a:rPr lang="ja-JP" altLang="ja-JP" dirty="0"/>
              <a:t>指導を行って</a:t>
            </a:r>
            <a:r>
              <a:rPr lang="ja-JP" altLang="ja-JP" dirty="0" smtClean="0"/>
              <a:t>いたので</a:t>
            </a:r>
            <a:r>
              <a:rPr lang="ja-JP" altLang="ja-JP" dirty="0"/>
              <a:t>あるから</a:t>
            </a:r>
            <a:r>
              <a:rPr lang="ja-JP" altLang="ja-JP" dirty="0" smtClean="0"/>
              <a:t>，注意</a:t>
            </a:r>
            <a:r>
              <a:rPr lang="ja-JP" altLang="ja-JP" dirty="0"/>
              <a:t>義務を果たしていたというべきもので，それ以上に</a:t>
            </a:r>
            <a:r>
              <a:rPr lang="ja-JP" altLang="ja-JP" dirty="0" smtClean="0"/>
              <a:t>，児童</a:t>
            </a:r>
            <a:r>
              <a:rPr lang="ja-JP" altLang="ja-JP" dirty="0"/>
              <a:t>を指導監督するために本件教室に在室し</a:t>
            </a:r>
            <a:r>
              <a:rPr lang="ja-JP" altLang="ja-JP" dirty="0" smtClean="0"/>
              <a:t>，本件</a:t>
            </a:r>
            <a:r>
              <a:rPr lang="ja-JP" altLang="ja-JP" dirty="0"/>
              <a:t>教室に立ち寄るなどして，本件事故の発生を防止するための措置を講じなければならないという具体的な注意義務を負っていたということはできない</a:t>
            </a:r>
            <a:r>
              <a:rPr lang="ja-JP" altLang="ja-JP" dirty="0" smtClean="0"/>
              <a:t>。</a:t>
            </a:r>
            <a:endParaRPr lang="ja-JP" altLang="en-US" dirty="0" smtClean="0"/>
          </a:p>
          <a:p>
            <a:r>
              <a:rPr lang="ja-JP" altLang="ja-JP" dirty="0" smtClean="0"/>
              <a:t>保健室</a:t>
            </a:r>
            <a:r>
              <a:rPr lang="ja-JP" altLang="ja-JP" dirty="0"/>
              <a:t>における原告Ｘ１の状態のほか，本件事故当日に原告Ｘ１を診察した高梨病院では，頭部レントゲン，ＭＲＩ及びＣＴ検査をしたところ，特に異常が認められないとして，嘔吐症状を抑えるための坐薬を処方しただけで同原告を帰宅させていること，原告Ｘ３は，その翌日，原告Ｘ１を病院に連れて行って治療を受けさせていないことなどを総合すれば，養護教諭及びＤ校長に，本件事故後に保健室に来た同原告を直ちに救急車で病院に搬送すべき義務を怠った過失があるとは認められず，他に，これを認めるべき事由もない。</a:t>
            </a:r>
            <a:r>
              <a:rPr lang="en-US" altLang="ja-JP" dirty="0"/>
              <a:t/>
            </a:r>
            <a:br>
              <a:rPr lang="en-US" altLang="ja-JP" dirty="0"/>
            </a:b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学校事故を考える視点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学校事故は教育権の侵害</a:t>
            </a:r>
          </a:p>
          <a:p>
            <a:r>
              <a:rPr lang="ja-JP" altLang="en-US" dirty="0" smtClean="0"/>
              <a:t>事故を起こさない教育計画と実施</a:t>
            </a:r>
          </a:p>
          <a:p>
            <a:r>
              <a:rPr kumimoji="1" lang="ja-JP" altLang="en-US" dirty="0" smtClean="0"/>
              <a:t>起きた場合の「信義誠実」原則の対応</a:t>
            </a:r>
          </a:p>
          <a:p>
            <a:r>
              <a:rPr lang="ja-JP" altLang="en-US" dirty="0" smtClean="0"/>
              <a:t>学校事故の法理　過失責任と無過失責任</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学校事故２知的障害者施設</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事実</a:t>
            </a:r>
          </a:p>
          <a:p>
            <a:r>
              <a:rPr lang="ja-JP" altLang="en-US" dirty="0" smtClean="0"/>
              <a:t>Ｂ（重度の自閉症・癲癇・行動障害・知的障害）が暴行を受けていた（高等部・寮）</a:t>
            </a:r>
          </a:p>
          <a:p>
            <a:r>
              <a:rPr kumimoji="1" lang="ja-JP" altLang="en-US" dirty="0" smtClean="0"/>
              <a:t>浴室で溺死（入浴後５０分に、浴室を</a:t>
            </a:r>
            <a:r>
              <a:rPr lang="ja-JP" altLang="en-US" dirty="0"/>
              <a:t>見に</a:t>
            </a:r>
            <a:r>
              <a:rPr lang="ja-JP" altLang="en-US" dirty="0" smtClean="0"/>
              <a:t>行った者が</a:t>
            </a:r>
            <a:r>
              <a:rPr lang="ja-JP" altLang="en-US" dirty="0"/>
              <a:t>発見</a:t>
            </a:r>
            <a:r>
              <a:rPr lang="ja-JP" altLang="en-US" dirty="0" smtClean="0"/>
              <a:t>。それまでは見守りはなかった。</a:t>
            </a:r>
          </a:p>
          <a:p>
            <a:r>
              <a:rPr lang="ja-JP" altLang="en-US" dirty="0" smtClean="0"/>
              <a:t>そのときの勤務者は２名で、１名は前日の採用で、癲癇を知らなかった。</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事故２判決</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ja-JP" dirty="0" smtClean="0"/>
              <a:t>愛会</a:t>
            </a:r>
            <a:r>
              <a:rPr lang="ja-JP" altLang="ja-JP" dirty="0"/>
              <a:t>は</a:t>
            </a:r>
            <a:r>
              <a:rPr lang="ja-JP" altLang="ja-JP" dirty="0" smtClean="0"/>
              <a:t>，加害者</a:t>
            </a:r>
            <a:r>
              <a:rPr lang="ja-JP" altLang="ja-JP" dirty="0"/>
              <a:t>の暴行</a:t>
            </a:r>
            <a:r>
              <a:rPr lang="ja-JP" altLang="ja-JP" dirty="0" smtClean="0"/>
              <a:t>に予見可能性</a:t>
            </a:r>
            <a:r>
              <a:rPr lang="ja-JP" altLang="en-US" dirty="0" smtClean="0"/>
              <a:t>は</a:t>
            </a:r>
            <a:r>
              <a:rPr lang="ja-JP" altLang="ja-JP" dirty="0" smtClean="0"/>
              <a:t>，</a:t>
            </a:r>
            <a:r>
              <a:rPr lang="ja-JP" altLang="ja-JP" dirty="0" err="1" smtClean="0"/>
              <a:t>ｃ</a:t>
            </a:r>
            <a:r>
              <a:rPr lang="ja-JP" altLang="ja-JP" dirty="0" smtClean="0"/>
              <a:t>寮</a:t>
            </a:r>
            <a:r>
              <a:rPr lang="ja-JP" altLang="ja-JP" dirty="0"/>
              <a:t>の利用者らは知的障害者であるから</a:t>
            </a:r>
            <a:r>
              <a:rPr lang="ja-JP" altLang="ja-JP" dirty="0" smtClean="0"/>
              <a:t>，加害行為を</a:t>
            </a:r>
            <a:r>
              <a:rPr lang="ja-JP" altLang="ja-JP" dirty="0"/>
              <a:t>具体的に予測する</a:t>
            </a:r>
            <a:r>
              <a:rPr lang="ja-JP" altLang="ja-JP" dirty="0" smtClean="0"/>
              <a:t>ことは</a:t>
            </a:r>
            <a:r>
              <a:rPr lang="ja-JP" altLang="ja-JP" dirty="0"/>
              <a:t>困難な面が</a:t>
            </a:r>
            <a:r>
              <a:rPr lang="ja-JP" altLang="ja-JP" dirty="0" smtClean="0"/>
              <a:t>ある</a:t>
            </a:r>
            <a:r>
              <a:rPr lang="ja-JP" altLang="en-US" dirty="0" smtClean="0"/>
              <a:t>が</a:t>
            </a:r>
            <a:r>
              <a:rPr lang="ja-JP" altLang="ja-JP" dirty="0" smtClean="0"/>
              <a:t>，侑</a:t>
            </a:r>
            <a:r>
              <a:rPr lang="ja-JP" altLang="ja-JP" dirty="0"/>
              <a:t>愛会は，知的障害者の支援施設を設置する社会福祉法人であり，知的障害者の行動への対処については知識や経験を有するはずであり</a:t>
            </a:r>
            <a:r>
              <a:rPr lang="ja-JP" altLang="ja-JP" dirty="0" smtClean="0"/>
              <a:t>，行動</a:t>
            </a:r>
            <a:r>
              <a:rPr lang="ja-JP" altLang="ja-JP" dirty="0"/>
              <a:t>障害を伴う知的障害者が加害行為に及ぶ可能性があることを当然に予測しうるというべきで</a:t>
            </a:r>
            <a:r>
              <a:rPr lang="ja-JP" altLang="ja-JP" dirty="0" smtClean="0"/>
              <a:t>ある</a:t>
            </a:r>
            <a:endParaRPr lang="ja-JP" altLang="en-US" dirty="0" smtClean="0"/>
          </a:p>
          <a:p>
            <a:r>
              <a:rPr lang="ja-JP" altLang="ja-JP" dirty="0" smtClean="0"/>
              <a:t>死亡</a:t>
            </a:r>
            <a:r>
              <a:rPr lang="ja-JP" altLang="ja-JP" dirty="0"/>
              <a:t>事故に関し，被告Ｙ１がてんかん発作の危険性が</a:t>
            </a:r>
            <a:r>
              <a:rPr lang="ja-JP" altLang="ja-JP" dirty="0" smtClean="0"/>
              <a:t>あるＢ</a:t>
            </a:r>
            <a:r>
              <a:rPr lang="ja-JP" altLang="ja-JP" dirty="0"/>
              <a:t>の入浴時の見守りを怠り</a:t>
            </a:r>
            <a:r>
              <a:rPr lang="ja-JP" altLang="ja-JP" dirty="0" smtClean="0"/>
              <a:t>，適切</a:t>
            </a:r>
            <a:r>
              <a:rPr lang="ja-JP" altLang="ja-JP" dirty="0"/>
              <a:t>な引き継ぎを怠ったことについては被告らも認めており，争いがない。したがって，本件死亡事故につき被告Ｙ１は不法行為に基づく損害賠償義務を，被告侑愛会は使用者責任に基づく損害賠償義務をそれぞれ負うものというべきである。</a:t>
            </a:r>
            <a:r>
              <a:rPr lang="en-US" altLang="ja-JP" dirty="0"/>
              <a:t/>
            </a:r>
            <a:br>
              <a:rPr lang="en-US" altLang="ja-JP" dirty="0"/>
            </a:br>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学校事故３修学旅行水難事故</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事実</a:t>
            </a:r>
          </a:p>
          <a:p>
            <a:r>
              <a:rPr lang="ja-JP" altLang="en-US" dirty="0" smtClean="0"/>
              <a:t>サイクリングの途中海で</a:t>
            </a:r>
            <a:r>
              <a:rPr lang="ja-JP" altLang="en-US" dirty="0"/>
              <a:t>泳ぐ</a:t>
            </a:r>
            <a:r>
              <a:rPr lang="ja-JP" altLang="en-US" dirty="0" smtClean="0"/>
              <a:t>。強い流れで</a:t>
            </a:r>
            <a:r>
              <a:rPr lang="ja-JP" altLang="en-US" dirty="0"/>
              <a:t>流され</a:t>
            </a:r>
            <a:r>
              <a:rPr lang="ja-JP" altLang="en-US" dirty="0" smtClean="0"/>
              <a:t>、住民に救助</a:t>
            </a:r>
            <a:r>
              <a:rPr lang="ja-JP" altLang="en-US" dirty="0" err="1" smtClean="0"/>
              <a:t>されかかったが、</a:t>
            </a:r>
            <a:r>
              <a:rPr lang="ja-JP" altLang="en-US" dirty="0" smtClean="0"/>
              <a:t>ショックで溺死</a:t>
            </a:r>
          </a:p>
          <a:p>
            <a:r>
              <a:rPr lang="ja-JP" altLang="en-US" dirty="0" smtClean="0"/>
              <a:t>昼食が</a:t>
            </a:r>
            <a:r>
              <a:rPr lang="ja-JP" altLang="en-US" dirty="0"/>
              <a:t>遅れ</a:t>
            </a:r>
            <a:r>
              <a:rPr lang="ja-JP" altLang="en-US" dirty="0" smtClean="0"/>
              <a:t>、一斉が順次の移動、海の活動に</a:t>
            </a:r>
          </a:p>
          <a:p>
            <a:r>
              <a:rPr lang="ja-JP" altLang="en-US" dirty="0" smtClean="0"/>
              <a:t>快晴</a:t>
            </a:r>
            <a:r>
              <a:rPr lang="ja-JP" altLang="en-US" dirty="0"/>
              <a:t>だった</a:t>
            </a:r>
            <a:r>
              <a:rPr lang="ja-JP" altLang="en-US" dirty="0" smtClean="0"/>
              <a:t>が台風接近で波浪注意報</a:t>
            </a:r>
          </a:p>
          <a:p>
            <a:r>
              <a:rPr kumimoji="1" lang="ja-JP" altLang="en-US" dirty="0" smtClean="0"/>
              <a:t>争点</a:t>
            </a:r>
          </a:p>
          <a:p>
            <a:r>
              <a:rPr lang="ja-JP" altLang="en-US" dirty="0" smtClean="0"/>
              <a:t>事前調査と危険告知義務（沖縄</a:t>
            </a:r>
            <a:r>
              <a:rPr lang="ja-JP" altLang="ja-JP" dirty="0"/>
              <a:t>波照</a:t>
            </a:r>
            <a:r>
              <a:rPr lang="ja-JP" altLang="ja-JP" dirty="0" smtClean="0"/>
              <a:t>間島</a:t>
            </a:r>
            <a:r>
              <a:rPr lang="ja-JP" altLang="en-US" dirty="0" smtClean="0"/>
              <a:t>）</a:t>
            </a:r>
          </a:p>
          <a:p>
            <a:r>
              <a:rPr kumimoji="1" lang="ja-JP" altLang="en-US" dirty="0" smtClean="0"/>
              <a:t>指示義務</a:t>
            </a:r>
          </a:p>
          <a:p>
            <a:r>
              <a:rPr lang="ja-JP" altLang="en-US" dirty="0" smtClean="0"/>
              <a:t>点呼</a:t>
            </a:r>
            <a:r>
              <a:rPr lang="ja-JP" altLang="en-US" dirty="0"/>
              <a:t>義務</a:t>
            </a: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３判決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リーフカレント（珊瑚礁のあるところで、沖合にむけた強い流れ）が</a:t>
            </a:r>
            <a:r>
              <a:rPr kumimoji="1" lang="ja-JP" altLang="en-US" dirty="0" smtClean="0"/>
              <a:t>原因の事故</a:t>
            </a:r>
          </a:p>
          <a:p>
            <a:r>
              <a:rPr lang="ja-JP" altLang="en-US" dirty="0" smtClean="0"/>
              <a:t>現場の事前調査の義務があった</a:t>
            </a:r>
          </a:p>
          <a:p>
            <a:r>
              <a:rPr lang="ja-JP" altLang="en-US" dirty="0" smtClean="0"/>
              <a:t>高３とは</a:t>
            </a:r>
            <a:r>
              <a:rPr lang="ja-JP" altLang="en-US" dirty="0"/>
              <a:t>いえ</a:t>
            </a:r>
            <a:r>
              <a:rPr lang="ja-JP" altLang="en-US" dirty="0" smtClean="0"/>
              <a:t>、自主性に任せる</a:t>
            </a:r>
            <a:r>
              <a:rPr lang="ja-JP" altLang="en-US" dirty="0"/>
              <a:t>こと</a:t>
            </a:r>
            <a:r>
              <a:rPr lang="ja-JP" altLang="en-US" dirty="0" smtClean="0"/>
              <a:t>は間違い</a:t>
            </a:r>
          </a:p>
          <a:p>
            <a:r>
              <a:rPr lang="ja-JP" altLang="en-US" dirty="0" smtClean="0"/>
              <a:t>十分な注意を</a:t>
            </a:r>
            <a:r>
              <a:rPr lang="ja-JP" altLang="en-US" dirty="0"/>
              <a:t>しなかった</a:t>
            </a:r>
            <a:endParaRPr lang="ja-JP" altLang="en-US" dirty="0" smtClean="0"/>
          </a:p>
          <a:p>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学校事故４組み立て体操事故</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事実</a:t>
            </a:r>
          </a:p>
          <a:p>
            <a:pPr lvl="1"/>
            <a:r>
              <a:rPr kumimoji="1" lang="ja-JP" altLang="en-US" dirty="0" smtClean="0"/>
              <a:t>組み立て体操４段ピラミッドの頂点から落下</a:t>
            </a:r>
          </a:p>
          <a:p>
            <a:pPr lvl="1"/>
            <a:r>
              <a:rPr lang="ja-JP" altLang="en-US" dirty="0" smtClean="0"/>
              <a:t>５、６年で指導、６年のみ最後まで</a:t>
            </a:r>
          </a:p>
          <a:p>
            <a:pPr lvl="1"/>
            <a:r>
              <a:rPr lang="ja-JP" altLang="en-US" dirty="0"/>
              <a:t>最上</a:t>
            </a:r>
            <a:r>
              <a:rPr lang="ja-JP" altLang="en-US" dirty="0" smtClean="0"/>
              <a:t>位の児童が立とう</a:t>
            </a:r>
            <a:r>
              <a:rPr lang="ja-JP" altLang="en-US" dirty="0"/>
              <a:t>としたとき</a:t>
            </a:r>
            <a:r>
              <a:rPr lang="ja-JP" altLang="en-US" dirty="0" smtClean="0"/>
              <a:t>、３段目の児童の一人の首が沈んだため、落下</a:t>
            </a:r>
          </a:p>
          <a:p>
            <a:pPr lvl="1"/>
            <a:r>
              <a:rPr lang="ja-JP" altLang="en-US" dirty="0" smtClean="0"/>
              <a:t>当日</a:t>
            </a:r>
            <a:r>
              <a:rPr lang="ja-JP" altLang="en-US" dirty="0"/>
              <a:t>最上</a:t>
            </a:r>
            <a:r>
              <a:rPr lang="ja-JP" altLang="en-US" dirty="0" smtClean="0"/>
              <a:t>位児童が欠席のため急遽</a:t>
            </a:r>
            <a:r>
              <a:rPr lang="ja-JP" altLang="en-US" dirty="0"/>
              <a:t>代役</a:t>
            </a:r>
            <a:endParaRPr lang="ja-JP" altLang="en-US" dirty="0" smtClean="0"/>
          </a:p>
          <a:p>
            <a:r>
              <a:rPr kumimoji="1" lang="ja-JP" altLang="en-US" dirty="0" smtClean="0"/>
              <a:t>争点</a:t>
            </a:r>
          </a:p>
          <a:p>
            <a:pPr lvl="1"/>
            <a:r>
              <a:rPr lang="ja-JP" altLang="en-US" dirty="0" smtClean="0"/>
              <a:t>補助教員</a:t>
            </a:r>
          </a:p>
          <a:p>
            <a:pPr lvl="1"/>
            <a:r>
              <a:rPr kumimoji="1" lang="ja-JP" altLang="en-US" dirty="0" smtClean="0"/>
              <a:t>本人の責任？予測可能性</a:t>
            </a:r>
            <a:endParaRPr lang="ja-JP" altLang="en-US" dirty="0"/>
          </a:p>
          <a:p>
            <a:pPr lvl="1"/>
            <a:r>
              <a:rPr kumimoji="1" lang="ja-JP" altLang="en-US" dirty="0" smtClean="0"/>
              <a:t>落下時を想定した練習や注意</a:t>
            </a:r>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４判決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十分な安全配慮をしなかった</a:t>
            </a:r>
          </a:p>
          <a:p>
            <a:r>
              <a:rPr lang="ja-JP" altLang="en-US" dirty="0" smtClean="0"/>
              <a:t>落下しそう</a:t>
            </a:r>
            <a:r>
              <a:rPr lang="ja-JP" altLang="en-US" dirty="0"/>
              <a:t>になったとき</a:t>
            </a:r>
            <a:r>
              <a:rPr lang="ja-JP" altLang="en-US" dirty="0" smtClean="0"/>
              <a:t>の注意</a:t>
            </a:r>
            <a:r>
              <a:rPr lang="ja-JP" altLang="en-US" dirty="0"/>
              <a:t>なし</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授業中の事故１</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授業中の事故は学校と教師の責任</a:t>
            </a:r>
          </a:p>
          <a:p>
            <a:r>
              <a:rPr kumimoji="1" lang="ja-JP" altLang="en-US" dirty="0" smtClean="0"/>
              <a:t>最大限の安全配慮が必要</a:t>
            </a:r>
          </a:p>
          <a:p>
            <a:r>
              <a:rPr kumimoji="1" lang="ja-JP" altLang="en-US" dirty="0" smtClean="0"/>
              <a:t>教育活動の萎縮は回避する必要</a:t>
            </a:r>
          </a:p>
          <a:p>
            <a:pPr>
              <a:buNone/>
            </a:pPr>
            <a:r>
              <a:rPr lang="ja-JP" altLang="en-US" dirty="0"/>
              <a:t>　</a:t>
            </a:r>
            <a:r>
              <a:rPr lang="ja-JP" altLang="en-US" dirty="0" smtClean="0"/>
              <a:t>　　　　　　　↑</a:t>
            </a:r>
          </a:p>
          <a:p>
            <a:pPr>
              <a:buNone/>
            </a:pPr>
            <a:r>
              <a:rPr kumimoji="1" lang="ja-JP" altLang="en-US" dirty="0"/>
              <a:t>　</a:t>
            </a:r>
            <a:r>
              <a:rPr kumimoji="1" lang="ja-JP" altLang="en-US" dirty="0" smtClean="0"/>
              <a:t>　　そのために必要なことは何か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杉並第十小学校天窓転落事故</a:t>
            </a:r>
            <a:endParaRPr kumimoji="1" lang="ja-JP" altLang="en-US" dirty="0"/>
          </a:p>
        </p:txBody>
      </p:sp>
      <p:sp>
        <p:nvSpPr>
          <p:cNvPr id="3" name="コンテンツ プレースホルダ 2"/>
          <p:cNvSpPr>
            <a:spLocks noGrp="1"/>
          </p:cNvSpPr>
          <p:nvPr>
            <p:ph idx="1"/>
          </p:nvPr>
        </p:nvSpPr>
        <p:spPr/>
        <p:txBody>
          <a:bodyPr/>
          <a:lstStyle/>
          <a:p>
            <a:r>
              <a:rPr lang="ja-JP" altLang="en-US" dirty="0"/>
              <a:t>吹き抜けのホール設置→屋上に</a:t>
            </a:r>
            <a:r>
              <a:rPr lang="ja-JP" altLang="en-US" dirty="0" smtClean="0"/>
              <a:t>天窓</a:t>
            </a:r>
          </a:p>
          <a:p>
            <a:r>
              <a:rPr lang="ja-JP" altLang="en-US" dirty="0"/>
              <a:t>建築当初は屋上禁止（鍵設置</a:t>
            </a:r>
            <a:r>
              <a:rPr lang="ja-JP" altLang="en-US" dirty="0" smtClean="0"/>
              <a:t>）</a:t>
            </a:r>
          </a:p>
          <a:p>
            <a:r>
              <a:rPr lang="ja-JP" altLang="en-US" dirty="0"/>
              <a:t>禁止の伝達がなくなり、屋上で</a:t>
            </a:r>
            <a:r>
              <a:rPr lang="ja-JP" altLang="en-US" dirty="0" smtClean="0"/>
              <a:t>授業</a:t>
            </a:r>
          </a:p>
          <a:p>
            <a:r>
              <a:rPr lang="ja-JP" altLang="en-US" dirty="0"/>
              <a:t>歩幅の確認授業のため屋上を利用→終了後一部の生徒が残ってトランポリンのような遊び→転落死亡</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喘息の子どもの体育で</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喘息の３年生の女子</a:t>
            </a:r>
          </a:p>
          <a:p>
            <a:r>
              <a:rPr lang="ja-JP" altLang="en-US" dirty="0" smtClean="0"/>
              <a:t>持久走の授業が</a:t>
            </a:r>
            <a:r>
              <a:rPr lang="ja-JP" altLang="en-US" dirty="0"/>
              <a:t>始まり</a:t>
            </a:r>
            <a:r>
              <a:rPr lang="ja-JP" altLang="en-US" dirty="0" smtClean="0"/>
              <a:t>、子どもの休みたいという申し出を教師が否定→母親が要望</a:t>
            </a:r>
          </a:p>
          <a:p>
            <a:r>
              <a:rPr kumimoji="1" lang="ja-JP" altLang="en-US" dirty="0" smtClean="0"/>
              <a:t>母親が体調が悪い</a:t>
            </a:r>
            <a:r>
              <a:rPr kumimoji="1" lang="ja-JP" altLang="en-US" dirty="0"/>
              <a:t>ときに</a:t>
            </a:r>
            <a:r>
              <a:rPr kumimoji="1" lang="ja-JP" altLang="en-US" dirty="0" smtClean="0"/>
              <a:t>は連絡帳に</a:t>
            </a:r>
            <a:r>
              <a:rPr kumimoji="1" lang="ja-JP" altLang="en-US" dirty="0"/>
              <a:t>書き</a:t>
            </a:r>
            <a:r>
              <a:rPr kumimoji="1" lang="ja-JP" altLang="en-US" dirty="0" smtClean="0"/>
              <a:t>、そのときは見学を許可</a:t>
            </a:r>
          </a:p>
          <a:p>
            <a:r>
              <a:rPr lang="ja-JP" altLang="en-US" dirty="0" smtClean="0"/>
              <a:t>１週間後、登校時刻が早かった</a:t>
            </a:r>
            <a:r>
              <a:rPr lang="ja-JP" altLang="en-US" dirty="0"/>
              <a:t>日</a:t>
            </a:r>
            <a:r>
              <a:rPr lang="ja-JP" altLang="en-US" dirty="0" smtClean="0"/>
              <a:t>、書き込む時間がなかったため、見学を許されず、授業中に死亡</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部活動中の事故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部活動は本来的な学校教育の対象ではないが、顧問を教師が担当し、責任を負う形で行われている。</a:t>
            </a:r>
          </a:p>
          <a:p>
            <a:r>
              <a:rPr lang="ja-JP" altLang="en-US" dirty="0" smtClean="0"/>
              <a:t>顧問は教師</a:t>
            </a:r>
            <a:r>
              <a:rPr lang="ja-JP" altLang="en-US" dirty="0"/>
              <a:t>として</a:t>
            </a:r>
            <a:r>
              <a:rPr lang="ja-JP" altLang="en-US" dirty="0" smtClean="0"/>
              <a:t>の仕事</a:t>
            </a:r>
            <a:r>
              <a:rPr lang="ja-JP" altLang="en-US" dirty="0"/>
              <a:t>があり</a:t>
            </a:r>
            <a:r>
              <a:rPr lang="ja-JP" altLang="en-US" dirty="0" smtClean="0"/>
              <a:t>、十分に監督</a:t>
            </a:r>
            <a:r>
              <a:rPr lang="ja-JP" altLang="en-US" dirty="0"/>
              <a:t>すること</a:t>
            </a:r>
            <a:r>
              <a:rPr lang="ja-JP" altLang="en-US" dirty="0" smtClean="0"/>
              <a:t>が</a:t>
            </a:r>
            <a:r>
              <a:rPr lang="ja-JP" altLang="en-US" dirty="0"/>
              <a:t>できず</a:t>
            </a:r>
            <a:r>
              <a:rPr lang="ja-JP" altLang="en-US" dirty="0" smtClean="0"/>
              <a:t>、不在の</a:t>
            </a:r>
            <a:r>
              <a:rPr lang="ja-JP" altLang="en-US" dirty="0"/>
              <a:t>とき</a:t>
            </a:r>
            <a:r>
              <a:rPr lang="ja-JP" altLang="en-US" dirty="0" smtClean="0"/>
              <a:t>に事故が</a:t>
            </a:r>
            <a:r>
              <a:rPr lang="ja-JP" altLang="en-US" dirty="0"/>
              <a:t>起きやすい。</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プール取水口事故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市立中学（テキストは間違い）のプールの取水口の網が破損し、修理のために一時的に外されていた。</a:t>
            </a:r>
          </a:p>
          <a:p>
            <a:r>
              <a:rPr lang="ja-JP" altLang="en-US" dirty="0" smtClean="0"/>
              <a:t>授業はすべて中止されたが、大会前だったので、水泳部のみ使用許可</a:t>
            </a:r>
          </a:p>
          <a:p>
            <a:r>
              <a:rPr lang="ja-JP" altLang="en-US" dirty="0" smtClean="0"/>
              <a:t>部活</a:t>
            </a:r>
            <a:r>
              <a:rPr lang="ja-JP" altLang="en-US" dirty="0"/>
              <a:t>終了後</a:t>
            </a:r>
            <a:r>
              <a:rPr lang="ja-JP" altLang="en-US" dirty="0" smtClean="0"/>
              <a:t>、一人の生徒が興味本位で足をいれたところ抜けなくなり死亡</a:t>
            </a:r>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須賀川中学柔道部事件</a:t>
            </a:r>
            <a:r>
              <a:rPr lang="en-US" altLang="ja-JP" dirty="0" smtClean="0"/>
              <a:t>03.10</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中学１年の女子部員に、２年生の男子部長がリンチ的行為→急性硬膜下血腫→植物状態（顧問は出張中・副顧問は職員室）</a:t>
            </a:r>
          </a:p>
          <a:p>
            <a:r>
              <a:rPr kumimoji="1" lang="ja-JP" altLang="en-US" dirty="0" smtClean="0"/>
              <a:t>学校の説明　休憩中に倒れた。</a:t>
            </a:r>
          </a:p>
          <a:p>
            <a:r>
              <a:rPr lang="ja-JP" altLang="en-US" dirty="0" smtClean="0"/>
              <a:t>救急車を４５分後に呼ぶ。</a:t>
            </a:r>
          </a:p>
          <a:p>
            <a:r>
              <a:rPr kumimoji="1" lang="ja-JP" altLang="en-US" dirty="0" smtClean="0"/>
              <a:t>目撃した生徒への箝口令・被害者への謝罪なし</a:t>
            </a:r>
          </a:p>
          <a:p>
            <a:r>
              <a:rPr lang="ja-JP" altLang="en-US" dirty="0" smtClean="0"/>
              <a:t>教育委員会は事実と異なる報告書（非開示）</a:t>
            </a:r>
            <a:endParaRPr kumimoji="1" lang="ja-JP" altLang="en-US" dirty="0" smtClean="0"/>
          </a:p>
          <a:p>
            <a:r>
              <a:rPr lang="ja-JP" altLang="en-US" dirty="0" smtClean="0"/>
              <a:t>顧問を刑事告訴（不起訴）、市・県・部長の保護者への民事訴訟（約１億５千万の判決）</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休み時間の事故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休み時間とは何か</a:t>
            </a:r>
          </a:p>
          <a:p>
            <a:r>
              <a:rPr lang="ja-JP" altLang="en-US" dirty="0"/>
              <a:t>休み</a:t>
            </a:r>
            <a:r>
              <a:rPr lang="ja-JP" altLang="en-US" dirty="0" smtClean="0"/>
              <a:t>時間の管理</a:t>
            </a:r>
            <a:r>
              <a:rPr lang="ja-JP" altLang="en-US" dirty="0"/>
              <a:t>責任</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1222</Words>
  <Application>Microsoft Office PowerPoint</Application>
  <PresentationFormat>画面に合わせる (4:3)</PresentationFormat>
  <Paragraphs>114</Paragraphs>
  <Slides>25</Slides>
  <Notes>0</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Office テーマ</vt:lpstr>
      <vt:lpstr>学校事故と法的問題</vt:lpstr>
      <vt:lpstr>学校事故を考える視点</vt:lpstr>
      <vt:lpstr>授業中の事故１</vt:lpstr>
      <vt:lpstr>杉並第十小学校天窓転落事故</vt:lpstr>
      <vt:lpstr>喘息の子どもの体育で</vt:lpstr>
      <vt:lpstr>部活動中の事故</vt:lpstr>
      <vt:lpstr>プール取水口事故</vt:lpstr>
      <vt:lpstr>須賀川中学柔道部事件03.10</vt:lpstr>
      <vt:lpstr>休み時間の事故</vt:lpstr>
      <vt:lpstr>傘落下による事故</vt:lpstr>
      <vt:lpstr>学校行事における事故</vt:lpstr>
      <vt:lpstr>浜松ボート転覆事故</vt:lpstr>
      <vt:lpstr>生活指導中の事故</vt:lpstr>
      <vt:lpstr>校門圧死事件</vt:lpstr>
      <vt:lpstr>スライド 15</vt:lpstr>
      <vt:lpstr>安全配慮義務の法令</vt:lpstr>
      <vt:lpstr>事故の賠償制度</vt:lpstr>
      <vt:lpstr>事故の事例１</vt:lpstr>
      <vt:lpstr>事故１判決</vt:lpstr>
      <vt:lpstr>学校事故２知的障害者施設</vt:lpstr>
      <vt:lpstr>事故２判決</vt:lpstr>
      <vt:lpstr>学校事故３修学旅行水難事故</vt:lpstr>
      <vt:lpstr>３判決</vt:lpstr>
      <vt:lpstr>学校事故４組み立て体操事故</vt:lpstr>
      <vt:lpstr>４判決</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学校事故を考える</dc:title>
  <dc:creator>wakei</dc:creator>
  <cp:lastModifiedBy>wakei</cp:lastModifiedBy>
  <cp:revision>14</cp:revision>
  <dcterms:created xsi:type="dcterms:W3CDTF">2010-11-10T00:18:23Z</dcterms:created>
  <dcterms:modified xsi:type="dcterms:W3CDTF">2013-07-14T13:03:31Z</dcterms:modified>
</cp:coreProperties>
</file>