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5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2013/7/7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2013/7/7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2013/7/7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2013/7/7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2013/7/7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2013/7/7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2013/7/7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2013/7/7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2013/7/7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2013/7/7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2013/7/7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D0981-F7EA-43C0-974E-A46051E9B672}" type="datetimeFigureOut">
              <a:rPr kumimoji="1" lang="ja-JP" altLang="en-US" smtClean="0"/>
              <a:pPr/>
              <a:t>2013/7/7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85AC4-96EB-4989-9CBF-F2190C5D9E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教師の分化・養成・研修・採用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教師の資格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教職は免許をもつ者という原則（戦前の反省から、戦後改革で無免許の排除）</a:t>
            </a:r>
          </a:p>
          <a:p>
            <a:pPr lvl="1"/>
            <a:r>
              <a:rPr lang="ja-JP" altLang="en-US" dirty="0" smtClean="0"/>
              <a:t>例外（特別支援学校での特別支援教育免許・</a:t>
            </a:r>
            <a:r>
              <a:rPr lang="ja-JP" altLang="en-US" dirty="0" smtClean="0"/>
              <a:t>特別免許・臨時</a:t>
            </a:r>
            <a:r>
              <a:rPr lang="ja-JP" altLang="en-US" dirty="0" smtClean="0"/>
              <a:t>免許）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免許</a:t>
            </a:r>
            <a:r>
              <a:rPr kumimoji="1" lang="ja-JP" altLang="en-US" dirty="0" smtClean="0"/>
              <a:t>は不可欠なのか、社会人の導入のため緩い方がいいの</a:t>
            </a:r>
            <a:r>
              <a:rPr kumimoji="1" lang="ja-JP" altLang="en-US" dirty="0" smtClean="0"/>
              <a:t>か</a:t>
            </a:r>
            <a:endParaRPr kumimoji="1" lang="ja-JP" altLang="en-US" dirty="0" smtClean="0"/>
          </a:p>
          <a:p>
            <a:r>
              <a:rPr lang="ja-JP" altLang="en-US" dirty="0" smtClean="0"/>
              <a:t>基礎資格は大学院</a:t>
            </a:r>
            <a:r>
              <a:rPr lang="ja-JP" altLang="en-US" dirty="0"/>
              <a:t>か</a:t>
            </a:r>
            <a:r>
              <a:rPr lang="ja-JP" altLang="en-US" dirty="0" smtClean="0"/>
              <a:t>？（</a:t>
            </a:r>
            <a:r>
              <a:rPr lang="ja-JP" altLang="en-US" dirty="0" smtClean="0"/>
              <a:t>中教審答申）</a:t>
            </a:r>
            <a:endParaRPr lang="ja-JP" altLang="en-US" dirty="0" smtClean="0"/>
          </a:p>
          <a:p>
            <a:r>
              <a:rPr kumimoji="1" lang="ja-JP" altLang="en-US" dirty="0" smtClean="0"/>
              <a:t>免許更新制度は？　</a:t>
            </a:r>
          </a:p>
          <a:p>
            <a:pPr lvl="1"/>
            <a:r>
              <a:rPr kumimoji="1" lang="ja-JP" altLang="en-US" dirty="0" smtClean="0"/>
              <a:t>何故教職だけ？</a:t>
            </a:r>
          </a:p>
          <a:p>
            <a:pPr lvl="1"/>
            <a:r>
              <a:rPr kumimoji="1" lang="ja-JP" altLang="en-US" dirty="0" smtClean="0"/>
              <a:t>指導力不足教員はどうする？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教師の任用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選考という方式は？　柔軟・</a:t>
            </a:r>
            <a:r>
              <a:rPr kumimoji="1" lang="ja-JP" altLang="en-US" dirty="0" smtClean="0"/>
              <a:t>あいまい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 </a:t>
            </a:r>
            <a:r>
              <a:rPr lang="en-US" altLang="ja-JP" dirty="0" smtClean="0"/>
              <a:t>      </a:t>
            </a:r>
            <a:r>
              <a:rPr lang="en-US" altLang="ja-JP" dirty="0" err="1" smtClean="0"/>
              <a:t>cf</a:t>
            </a:r>
            <a:r>
              <a:rPr lang="en-US" altLang="ja-JP" dirty="0" smtClean="0"/>
              <a:t> </a:t>
            </a:r>
            <a:r>
              <a:rPr lang="ja-JP" altLang="en-US" dirty="0" smtClean="0"/>
              <a:t>大分問題は解決されたか</a:t>
            </a:r>
            <a:endParaRPr kumimoji="1" lang="ja-JP" altLang="en-US" dirty="0" smtClean="0"/>
          </a:p>
          <a:p>
            <a:r>
              <a:rPr lang="ja-JP" altLang="en-US" dirty="0" smtClean="0"/>
              <a:t>採用試験と設置者は</a:t>
            </a:r>
            <a:r>
              <a:rPr lang="ja-JP" altLang="en-US" dirty="0"/>
              <a:t>一致</a:t>
            </a:r>
            <a:r>
              <a:rPr lang="ja-JP" altLang="en-US" dirty="0" smtClean="0"/>
              <a:t>させる</a:t>
            </a:r>
            <a:r>
              <a:rPr lang="ja-JP" altLang="en-US" dirty="0"/>
              <a:t>べき</a:t>
            </a:r>
            <a:r>
              <a:rPr lang="ja-JP" altLang="en-US" dirty="0" smtClean="0"/>
              <a:t>か（政令指定都市の一部のみが独自採用）</a:t>
            </a:r>
          </a:p>
          <a:p>
            <a:r>
              <a:rPr kumimoji="1" lang="ja-JP" altLang="en-US" dirty="0" smtClean="0"/>
              <a:t>試補制度は？</a:t>
            </a:r>
          </a:p>
          <a:p>
            <a:r>
              <a:rPr lang="ja-JP" altLang="en-US" dirty="0"/>
              <a:t>昇任　</a:t>
            </a:r>
            <a:r>
              <a:rPr lang="ja-JP" altLang="en-US" dirty="0" smtClean="0"/>
              <a:t>管理職希望者の減少をどう考えるか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離職率と試補制度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　　新採の離職率もからなり高い。</a:t>
            </a:r>
          </a:p>
          <a:p>
            <a:r>
              <a:rPr lang="ja-JP" altLang="en-US" dirty="0" smtClean="0"/>
              <a:t> </a:t>
            </a:r>
            <a:r>
              <a:rPr lang="ja-JP" altLang="en-US" dirty="0"/>
              <a:t>　０９年度に最も高かったのは堺市（３．１４％）。大阪市（２．６２％）、京都市（２．７８％）、千葉市（２．２７％）、東京都（２．１２％）なども高い。要するに働きにくいということだ。</a:t>
            </a:r>
          </a:p>
          <a:p>
            <a:r>
              <a:rPr lang="ja-JP" altLang="en-US" dirty="0"/>
              <a:t> 　一番低いのは秋田県の０．５３％。学力も高い県だ。 </a:t>
            </a:r>
          </a:p>
        </p:txBody>
      </p:sp>
    </p:spTree>
    <p:extLst>
      <p:ext uri="{BB962C8B-B14F-4D97-AF65-F5344CB8AC3E}">
        <p14:creationId xmlns:p14="http://schemas.microsoft.com/office/powerpoint/2010/main" xmlns="" val="1621165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副校長ら志望者激減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ja-JP" altLang="en-US" dirty="0" smtClean="0"/>
              <a:t> </a:t>
            </a:r>
            <a:r>
              <a:rPr lang="ja-JP" altLang="en-US" dirty="0"/>
              <a:t>東京都内の公立学校で、副校長ら管理職のなり手不足が深刻だ。</a:t>
            </a:r>
            <a:r>
              <a:rPr lang="ja-JP" altLang="en-US" dirty="0" smtClean="0"/>
              <a:t>選考試験</a:t>
            </a:r>
            <a:r>
              <a:rPr lang="ja-JP" altLang="en-US" dirty="0"/>
              <a:t>の受験者数</a:t>
            </a:r>
            <a:r>
              <a:rPr lang="ja-JP" altLang="en-US" dirty="0" smtClean="0"/>
              <a:t>が少なく</a:t>
            </a:r>
            <a:r>
              <a:rPr lang="ja-JP" altLang="en-US" dirty="0"/>
              <a:t>、今年は競争率が１．１倍にまで落ち込んだ。都教育委員会は仕事の多忙化が管理職 </a:t>
            </a:r>
            <a:r>
              <a:rPr lang="ja-JP" altLang="en-US" dirty="0" smtClean="0"/>
              <a:t> </a:t>
            </a:r>
            <a:r>
              <a:rPr lang="ja-JP" altLang="en-US" dirty="0"/>
              <a:t>離れの一因とみて、業務の軽減に乗り出した</a:t>
            </a:r>
            <a:r>
              <a:rPr lang="ja-JP" altLang="en-US" dirty="0" smtClean="0"/>
              <a:t>。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 smtClean="0"/>
              <a:t>　 </a:t>
            </a:r>
            <a:r>
              <a:rPr lang="ja-JP" altLang="en-US" dirty="0"/>
              <a:t>７月に始まった今年の選考は、合格予定者数４５０人に対して受験者数４８３人。学校の種類や </a:t>
            </a:r>
            <a:r>
              <a:rPr lang="ja-JP" altLang="en-US" dirty="0" smtClean="0"/>
              <a:t>受験者</a:t>
            </a:r>
            <a:r>
              <a:rPr lang="ja-JP" altLang="en-US" dirty="0"/>
              <a:t>の在職年数によって１２に分かれた試験区分ごとにみると、４区分で受験者数が</a:t>
            </a:r>
            <a:r>
              <a:rPr lang="ja-JP" altLang="en-US" dirty="0" smtClean="0"/>
              <a:t>合格予定者数</a:t>
            </a:r>
            <a:r>
              <a:rPr lang="ja-JP" altLang="en-US" dirty="0"/>
              <a:t>を下回る「定員割れ」。競争率０．６７倍のケースもある。都教委の担当者は「１倍</a:t>
            </a:r>
            <a:r>
              <a:rPr lang="ja-JP" altLang="en-US" dirty="0" smtClean="0"/>
              <a:t>未満でも</a:t>
            </a:r>
            <a:r>
              <a:rPr lang="ja-JP" altLang="en-US" dirty="0"/>
              <a:t>、成績が不十分な受験者は合格としない」と話す。 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選考</a:t>
            </a:r>
            <a:r>
              <a:rPr lang="ja-JP" altLang="en-US" dirty="0"/>
              <a:t>全体の競争率は、２００２年は４．２倍だったが年々減り、０７年以降は２倍を割った。 </a:t>
            </a:r>
            <a:r>
              <a:rPr lang="ja-JP" altLang="en-US" dirty="0" smtClean="0"/>
              <a:t>０８年</a:t>
            </a:r>
            <a:r>
              <a:rPr lang="ja-JP" altLang="en-US" dirty="0"/>
              <a:t>に受験制度が変更され、主任教諭や主幹教諭の経験が一定年数ないと受験できなくなって、 </a:t>
            </a:r>
            <a:r>
              <a:rPr lang="ja-JP" altLang="en-US" dirty="0" smtClean="0"/>
              <a:t>有</a:t>
            </a:r>
            <a:r>
              <a:rPr lang="ja-JP" altLang="en-US" dirty="0"/>
              <a:t>資格者が減った。団塊世代が大量退職して欠員が増えた。都教委の担当者は、こうしたいくつか</a:t>
            </a:r>
            <a:r>
              <a:rPr lang="ja-JP" altLang="en-US" dirty="0" smtClean="0"/>
              <a:t>の要因</a:t>
            </a:r>
            <a:r>
              <a:rPr lang="ja-JP" altLang="en-US" dirty="0"/>
              <a:t>を挙げる。しかし、特に重視しているのは「仕事の忙しい副校長が敬遠されているのではない</a:t>
            </a:r>
            <a:r>
              <a:rPr lang="ja-JP" altLang="en-US" dirty="0" smtClean="0"/>
              <a:t>かと</a:t>
            </a:r>
            <a:r>
              <a:rPr lang="ja-JP" altLang="en-US" dirty="0"/>
              <a:t>いう点だ。 </a:t>
            </a:r>
            <a:r>
              <a:rPr lang="ja-JP" altLang="en-US" dirty="0" smtClean="0"/>
              <a:t>朝日</a:t>
            </a:r>
            <a:r>
              <a:rPr lang="ja-JP" altLang="en-US" dirty="0"/>
              <a:t>新聞　</a:t>
            </a:r>
            <a:r>
              <a:rPr lang="en-US" altLang="ja-JP" dirty="0"/>
              <a:t>2011</a:t>
            </a:r>
            <a:r>
              <a:rPr lang="ja-JP" altLang="en-US" dirty="0"/>
              <a:t>年</a:t>
            </a:r>
            <a:r>
              <a:rPr lang="en-US" altLang="ja-JP" dirty="0"/>
              <a:t>10</a:t>
            </a:r>
            <a:r>
              <a:rPr lang="ja-JP" altLang="en-US" dirty="0"/>
              <a:t>月</a:t>
            </a:r>
            <a:r>
              <a:rPr lang="en-US" altLang="ja-JP" dirty="0"/>
              <a:t>26</a:t>
            </a:r>
            <a:r>
              <a:rPr lang="ja-JP" altLang="en-US" dirty="0"/>
              <a:t>日</a:t>
            </a:r>
            <a:r>
              <a:rPr lang="en-US" altLang="ja-JP" dirty="0"/>
              <a:t>8</a:t>
            </a:r>
            <a:r>
              <a:rPr lang="ja-JP" altLang="en-US" dirty="0"/>
              <a:t>時</a:t>
            </a:r>
            <a:r>
              <a:rPr lang="en-US" altLang="ja-JP" dirty="0"/>
              <a:t>12</a:t>
            </a:r>
            <a:r>
              <a:rPr lang="ja-JP" altLang="en-US" dirty="0"/>
              <a:t>分 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739088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通常</a:t>
            </a:r>
            <a:r>
              <a:rPr lang="ja-JP" altLang="en-US" dirty="0" smtClean="0"/>
              <a:t>の</a:t>
            </a:r>
            <a:r>
              <a:rPr lang="ja-JP" altLang="en-US" dirty="0" smtClean="0"/>
              <a:t>「研修」＝新しい仕事を覚える。</a:t>
            </a:r>
          </a:p>
          <a:p>
            <a:r>
              <a:rPr lang="ja-JP" altLang="en-US" dirty="0" smtClean="0"/>
              <a:t>教職の研修＝研究と修養（絶えざる努力）</a:t>
            </a:r>
          </a:p>
          <a:p>
            <a:pPr lvl="1"/>
            <a:r>
              <a:rPr lang="ja-JP" altLang="en-US" dirty="0" smtClean="0"/>
              <a:t>初任者研修</a:t>
            </a:r>
          </a:p>
          <a:p>
            <a:pPr lvl="1"/>
            <a:r>
              <a:rPr lang="ja-JP" altLang="en-US" dirty="0" smtClean="0"/>
              <a:t>十年経験者研修</a:t>
            </a:r>
          </a:p>
          <a:p>
            <a:pPr lvl="1"/>
            <a:r>
              <a:rPr lang="ja-JP" altLang="en-US" dirty="0" smtClean="0"/>
              <a:t>地区によっては二十年・三十年経験者</a:t>
            </a:r>
            <a:r>
              <a:rPr lang="ja-JP" altLang="en-US" dirty="0" smtClean="0"/>
              <a:t>研修</a:t>
            </a:r>
            <a:endParaRPr lang="ja-JP" altLang="en-US" dirty="0" smtClean="0"/>
          </a:p>
          <a:p>
            <a:r>
              <a:rPr lang="ja-JP" altLang="en-US" dirty="0" smtClean="0"/>
              <a:t>義務免</a:t>
            </a:r>
            <a:r>
              <a:rPr lang="ja-JP" altLang="en-US" dirty="0" smtClean="0"/>
              <a:t>に</a:t>
            </a:r>
            <a:r>
              <a:rPr lang="ja-JP" altLang="en-US" dirty="0" smtClean="0"/>
              <a:t>よる研修（職場を離れての研修）</a:t>
            </a:r>
          </a:p>
          <a:p>
            <a:r>
              <a:rPr lang="ja-JP" altLang="en-US" dirty="0" smtClean="0"/>
              <a:t>研修にとって最も</a:t>
            </a:r>
            <a:r>
              <a:rPr lang="ja-JP" altLang="en-US" dirty="0" smtClean="0"/>
              <a:t>重要</a:t>
            </a:r>
            <a:r>
              <a:rPr lang="ja-JP" altLang="en-US" dirty="0" smtClean="0"/>
              <a:t>な</a:t>
            </a:r>
            <a:r>
              <a:rPr lang="ja-JP" altLang="en-US" dirty="0" smtClean="0"/>
              <a:t>もの</a:t>
            </a:r>
            <a:r>
              <a:rPr lang="ja-JP" altLang="en-US" dirty="0" smtClean="0"/>
              <a:t>は</a:t>
            </a:r>
            <a:r>
              <a:rPr lang="ja-JP" altLang="en-US" dirty="0" smtClean="0"/>
              <a:t>何</a:t>
            </a:r>
            <a:r>
              <a:rPr lang="ja-JP" altLang="en-US" dirty="0" smtClean="0"/>
              <a:t>か</a:t>
            </a:r>
          </a:p>
          <a:p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在学契約論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営造物理論から在学契約論へ</a:t>
            </a:r>
          </a:p>
          <a:p>
            <a:r>
              <a:rPr lang="ja-JP" altLang="en-US" dirty="0" smtClean="0"/>
              <a:t>契約　自由・平等</a:t>
            </a:r>
          </a:p>
          <a:p>
            <a:r>
              <a:rPr kumimoji="1" lang="ja-JP" altLang="en-US" dirty="0" smtClean="0"/>
              <a:t>民法</a:t>
            </a:r>
            <a:r>
              <a:rPr lang="ja-JP" altLang="en-US" dirty="0" smtClean="0"/>
              <a:t>（</a:t>
            </a:r>
            <a:r>
              <a:rPr lang="ja-JP" altLang="en-US" dirty="0"/>
              <a:t>基本原則） </a:t>
            </a:r>
          </a:p>
          <a:p>
            <a:pPr lvl="1"/>
            <a:r>
              <a:rPr lang="ja-JP" altLang="en-US" dirty="0"/>
              <a:t>第一条 　私権は、公共の福祉に適合しなければならない。 </a:t>
            </a:r>
          </a:p>
          <a:p>
            <a:pPr lvl="1"/>
            <a:r>
              <a:rPr lang="ja-JP" altLang="en-US" dirty="0"/>
              <a:t>２ 　権利の行使及び義務の履行は、信義に従い誠実に行わなければならない。 </a:t>
            </a:r>
          </a:p>
          <a:p>
            <a:pPr lvl="1"/>
            <a:r>
              <a:rPr lang="ja-JP" altLang="en-US" dirty="0"/>
              <a:t>３ 　権利の濫用は、これを許さない。 </a:t>
            </a:r>
          </a:p>
          <a:p>
            <a:r>
              <a:rPr kumimoji="1" lang="ja-JP" altLang="en-US" dirty="0" smtClean="0"/>
              <a:t>神田高校・娘の事例・平安女学院移転問題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30427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校則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部分社会論は成立するか</a:t>
            </a:r>
          </a:p>
          <a:p>
            <a:r>
              <a:rPr lang="ja-JP" altLang="en-US" dirty="0" smtClean="0"/>
              <a:t>パーマ</a:t>
            </a:r>
            <a:r>
              <a:rPr lang="ja-JP" altLang="en-US" dirty="0"/>
              <a:t>、</a:t>
            </a:r>
            <a:r>
              <a:rPr lang="ja-JP" altLang="en-US" dirty="0" smtClean="0"/>
              <a:t>丸刈り強制</a:t>
            </a:r>
            <a:r>
              <a:rPr lang="ja-JP" altLang="en-US" dirty="0"/>
              <a:t>、</a:t>
            </a:r>
            <a:r>
              <a:rPr lang="ja-JP" altLang="en-US" dirty="0" smtClean="0"/>
              <a:t>バイク禁止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40639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子どもが罰せられるとき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少年法の原則</a:t>
            </a:r>
          </a:p>
          <a:p>
            <a:pPr lvl="1"/>
            <a:r>
              <a:rPr lang="ja-JP" altLang="en-US" dirty="0" smtClean="0"/>
              <a:t>１４歳未満の法的無能力</a:t>
            </a:r>
          </a:p>
          <a:p>
            <a:pPr lvl="1"/>
            <a:r>
              <a:rPr kumimoji="1" lang="ja-JP" altLang="en-US" dirty="0" smtClean="0"/>
              <a:t>１６歳未満の</a:t>
            </a:r>
            <a:r>
              <a:rPr kumimoji="1" lang="ja-JP" altLang="en-US" dirty="0"/>
              <a:t>「刑事</a:t>
            </a:r>
            <a:r>
              <a:rPr kumimoji="1" lang="ja-JP" altLang="en-US" dirty="0" smtClean="0"/>
              <a:t>責任」</a:t>
            </a:r>
          </a:p>
          <a:p>
            <a:pPr lvl="1"/>
            <a:r>
              <a:rPr lang="ja-JP" altLang="en-US" dirty="0" smtClean="0"/>
              <a:t>１８歳未満　罰のランク下げ</a:t>
            </a:r>
          </a:p>
          <a:p>
            <a:pPr lvl="1"/>
            <a:r>
              <a:rPr kumimoji="1" lang="ja-JP" altLang="en-US" dirty="0"/>
              <a:t>２０</a:t>
            </a:r>
            <a:r>
              <a:rPr kumimoji="1" lang="ja-JP" altLang="en-US" dirty="0" smtClean="0"/>
              <a:t>未満　少年としての保護</a:t>
            </a:r>
          </a:p>
          <a:p>
            <a:r>
              <a:rPr lang="ja-JP" altLang="en-US" dirty="0" smtClean="0"/>
              <a:t>大津の事件を考え</a:t>
            </a:r>
            <a:r>
              <a:rPr lang="ja-JP" altLang="en-US" dirty="0"/>
              <a:t>て</a:t>
            </a:r>
            <a:r>
              <a:rPr lang="ja-JP" altLang="en-US" dirty="0" smtClean="0"/>
              <a:t>みよう</a:t>
            </a:r>
          </a:p>
          <a:p>
            <a:r>
              <a:rPr lang="en-US" altLang="ja-JP" dirty="0"/>
              <a:t>http://www48.atwiki.jp/tukamarosiga/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38348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261</Words>
  <Application>Microsoft Office PowerPoint</Application>
  <PresentationFormat>画面に合わせる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テーマ</vt:lpstr>
      <vt:lpstr>教師の分化・養成・研修・採用</vt:lpstr>
      <vt:lpstr>教師の資格</vt:lpstr>
      <vt:lpstr>教師の任用</vt:lpstr>
      <vt:lpstr>離職率と試補制度</vt:lpstr>
      <vt:lpstr>副校長ら志望者激減</vt:lpstr>
      <vt:lpstr>研修</vt:lpstr>
      <vt:lpstr>在学契約論</vt:lpstr>
      <vt:lpstr>校則</vt:lpstr>
      <vt:lpstr>子どもが罰せられるとき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教師の分化・養成・研修・採用</dc:title>
  <dc:creator>wakei</dc:creator>
  <cp:lastModifiedBy>wakei</cp:lastModifiedBy>
  <cp:revision>6</cp:revision>
  <dcterms:created xsi:type="dcterms:W3CDTF">2012-07-03T12:12:27Z</dcterms:created>
  <dcterms:modified xsi:type="dcterms:W3CDTF">2013-07-07T06:42:51Z</dcterms:modified>
</cp:coreProperties>
</file>