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9" r:id="rId3"/>
    <p:sldId id="270" r:id="rId4"/>
    <p:sldId id="257" r:id="rId5"/>
    <p:sldId id="272" r:id="rId6"/>
    <p:sldId id="259" r:id="rId7"/>
    <p:sldId id="273" r:id="rId8"/>
    <p:sldId id="274" r:id="rId9"/>
    <p:sldId id="275" r:id="rId10"/>
    <p:sldId id="276" r:id="rId11"/>
    <p:sldId id="277" r:id="rId12"/>
    <p:sldId id="278" r:id="rId13"/>
    <p:sldId id="279" r:id="rId14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53EE2F-26A6-4B5C-95B3-FFD7ACA06CE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1A6AC-7505-4C91-BE7C-F50BE401BF7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CC8D8-BA2F-49CE-A443-AC7A3BE39C8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6DD6F-23C0-4342-820C-678D6B68BCC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D5BEE-2978-436D-ADF3-C0A86C8366B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9DE05-5A32-4F93-A48A-E0D75CEE3BA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28C67-B17A-4083-94B9-C6E8E996493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16802-C637-4937-8C45-E58BF4B70D8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65FCD-BD4B-429B-BB8B-18A7AC215B9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6EEE1-DAA8-49E4-99A7-29CF1ACEC1B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58ECC-2127-4CF8-BDA6-BDF25C43CF7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DC769-AD88-4AD6-AD92-4DC067439A5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D6B61F1-CB17-4DEE-A645-591CA0848A1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教育費の負担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教育権の条件整備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原則と政治で決まる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公共料金の決定</a:t>
            </a:r>
            <a:endParaRPr kumimoji="1" lang="en-US" altLang="ja-JP" dirty="0" smtClean="0"/>
          </a:p>
          <a:p>
            <a:r>
              <a:rPr lang="ja-JP" altLang="en-US" dirty="0" smtClean="0"/>
              <a:t>高校授業料無償化（朝鮮高校の排除・全員型から経済力型への転換）</a:t>
            </a:r>
            <a:endParaRPr lang="en-US" altLang="ja-JP" dirty="0" smtClean="0"/>
          </a:p>
          <a:p>
            <a:r>
              <a:rPr kumimoji="1" lang="ja-JP" altLang="en-US" dirty="0"/>
              <a:t>奨学</a:t>
            </a:r>
            <a:r>
              <a:rPr kumimoji="1" lang="ja-JP" altLang="en-US" dirty="0" smtClean="0"/>
              <a:t>金　教職</a:t>
            </a:r>
            <a:r>
              <a:rPr lang="ja-JP" altLang="en-US" dirty="0" smtClean="0"/>
              <a:t>の免除→廃止→復活の提言</a:t>
            </a:r>
            <a:endParaRPr lang="en-US" altLang="ja-JP" dirty="0" smtClean="0"/>
          </a:p>
          <a:p>
            <a:r>
              <a:rPr kumimoji="1" lang="ja-JP" altLang="en-US" dirty="0" smtClean="0"/>
              <a:t>教科書無償化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57378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設置者負担主義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学校教育法５条と６条</a:t>
            </a:r>
          </a:p>
          <a:p>
            <a:r>
              <a:rPr kumimoji="1" lang="ja-JP" altLang="en-US" dirty="0" smtClean="0"/>
              <a:t>「法令に特別の定めのある</a:t>
            </a:r>
            <a:r>
              <a:rPr kumimoji="1" lang="ja-JP" altLang="en-US" dirty="0"/>
              <a:t>場合</a:t>
            </a:r>
            <a:r>
              <a:rPr kumimoji="1" lang="ja-JP" altLang="en-US" dirty="0" smtClean="0"/>
              <a:t>」義務教育費国庫負担法　市町村立小中学校の教職員の給与（都道府県の負担）とその３分の１の国庫補助</a:t>
            </a:r>
          </a:p>
          <a:p>
            <a:r>
              <a:rPr lang="ja-JP" altLang="en-US" dirty="0"/>
              <a:t>ふたつ</a:t>
            </a:r>
            <a:r>
              <a:rPr lang="ja-JP" altLang="en-US" dirty="0" smtClean="0"/>
              <a:t>の議論</a:t>
            </a:r>
          </a:p>
          <a:p>
            <a:pPr lvl="1"/>
            <a:r>
              <a:rPr kumimoji="1" lang="ja-JP" altLang="en-US" dirty="0"/>
              <a:t>国庫</a:t>
            </a:r>
            <a:r>
              <a:rPr kumimoji="1" lang="ja-JP" altLang="en-US" dirty="0" smtClean="0"/>
              <a:t>補助を減額　教育水準が保持できるか</a:t>
            </a:r>
          </a:p>
          <a:p>
            <a:pPr lvl="1"/>
            <a:r>
              <a:rPr lang="ja-JP" altLang="en-US" dirty="0" smtClean="0"/>
              <a:t>地方間の給与格差の是非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授業料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授業料とは何か－ふたつの政府見解</a:t>
            </a:r>
          </a:p>
          <a:p>
            <a:pPr lvl="1"/>
            <a:r>
              <a:rPr lang="ja-JP" altLang="en-US" dirty="0" smtClean="0"/>
              <a:t>営造物使用料</a:t>
            </a:r>
          </a:p>
          <a:p>
            <a:pPr lvl="1"/>
            <a:r>
              <a:rPr kumimoji="1" lang="ja-JP" altLang="en-US" dirty="0"/>
              <a:t>反対</a:t>
            </a:r>
            <a:r>
              <a:rPr kumimoji="1" lang="ja-JP" altLang="en-US" dirty="0" smtClean="0"/>
              <a:t>給付のすべて</a:t>
            </a:r>
          </a:p>
          <a:p>
            <a:r>
              <a:rPr lang="ja-JP" altLang="en-US" dirty="0" smtClean="0"/>
              <a:t>私費負担　憲法と教育基本法・学校教育法</a:t>
            </a:r>
          </a:p>
          <a:p>
            <a:r>
              <a:rPr kumimoji="1" lang="ja-JP" altLang="en-US" dirty="0" smtClean="0"/>
              <a:t>教科書代憲法違反</a:t>
            </a:r>
            <a:r>
              <a:rPr kumimoji="1" lang="ja-JP" altLang="en-US" dirty="0"/>
              <a:t>と</a:t>
            </a:r>
            <a:r>
              <a:rPr kumimoji="1" lang="ja-JP" altLang="en-US" dirty="0" smtClean="0"/>
              <a:t>いう訴訟　７１ページ</a:t>
            </a:r>
          </a:p>
          <a:p>
            <a:r>
              <a:rPr lang="ja-JP" altLang="en-US" dirty="0"/>
              <a:t>私費</a:t>
            </a:r>
            <a:r>
              <a:rPr lang="ja-JP" altLang="en-US" dirty="0" smtClean="0"/>
              <a:t>負担は</a:t>
            </a:r>
            <a:r>
              <a:rPr lang="ja-JP" altLang="en-US" dirty="0"/>
              <a:t>受益者</a:t>
            </a:r>
            <a:r>
              <a:rPr lang="ja-JP" altLang="en-US" dirty="0" smtClean="0"/>
              <a:t>負担</a:t>
            </a:r>
            <a:r>
              <a:rPr lang="ja-JP" altLang="en-US" dirty="0"/>
              <a:t>と</a:t>
            </a:r>
            <a:r>
              <a:rPr lang="ja-JP" altLang="en-US" dirty="0" smtClean="0"/>
              <a:t>いう政府見解（しかし、受益者負担の場合には、選択権が原則）</a:t>
            </a:r>
          </a:p>
          <a:p>
            <a:r>
              <a:rPr kumimoji="1" lang="ja-JP" altLang="en-US" dirty="0"/>
              <a:t>私費</a:t>
            </a:r>
            <a:r>
              <a:rPr kumimoji="1" lang="ja-JP" altLang="en-US" dirty="0" smtClean="0"/>
              <a:t>負担が多い</a:t>
            </a:r>
            <a:r>
              <a:rPr kumimoji="1" lang="ja-JP" altLang="en-US" dirty="0"/>
              <a:t>こと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意味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給食費を考える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給食は「教育」か「私生活」</a:t>
            </a:r>
            <a:r>
              <a:rPr lang="ja-JP" altLang="en-US" dirty="0" err="1" smtClean="0"/>
              <a:t>か</a:t>
            </a:r>
            <a:endParaRPr lang="ja-JP" altLang="en-US" dirty="0" smtClean="0"/>
          </a:p>
          <a:p>
            <a:pPr eaLnBrk="1" hangingPunct="1">
              <a:buFontTx/>
              <a:buNone/>
            </a:pPr>
            <a:r>
              <a:rPr lang="ja-JP" altLang="en-US" dirty="0" smtClean="0"/>
              <a:t>　「教育」なら何を教えるのか　集団生活・食育</a:t>
            </a:r>
          </a:p>
          <a:p>
            <a:pPr eaLnBrk="1" hangingPunct="1"/>
            <a:r>
              <a:rPr lang="ja-JP" altLang="en-US" dirty="0" smtClean="0"/>
              <a:t>給食は「義務」か「選択」か。</a:t>
            </a:r>
          </a:p>
          <a:p>
            <a:pPr eaLnBrk="1" hangingPunct="1"/>
            <a:r>
              <a:rPr lang="ja-JP" altLang="en-US" dirty="0" smtClean="0"/>
              <a:t>給食費は、当事者負担（受益者負担）か公費か</a:t>
            </a:r>
          </a:p>
          <a:p>
            <a:pPr eaLnBrk="1" hangingPunct="1"/>
            <a:r>
              <a:rPr lang="ja-JP" altLang="en-US" dirty="0" smtClean="0"/>
              <a:t>給食費未払いをどう考えるか（現状では、義務で私費負担　受益者負担は、受益しない自由を含むのが通常だが）</a:t>
            </a:r>
          </a:p>
          <a:p>
            <a:pPr eaLnBrk="1" hangingPunct="1"/>
            <a:endParaRPr lang="en-US" altLang="ja-JP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何が問題か</a:t>
            </a:r>
          </a:p>
        </p:txBody>
      </p:sp>
      <p:sp>
        <p:nvSpPr>
          <p:cNvPr id="409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公教育思想は平等を志向していたが、実現したか</a:t>
            </a:r>
          </a:p>
          <a:p>
            <a:pPr lvl="1" eaLnBrk="1" hangingPunct="1"/>
            <a:r>
              <a:rPr lang="ja-JP" altLang="en-US" dirty="0" smtClean="0"/>
              <a:t>経済</a:t>
            </a:r>
            <a:r>
              <a:rPr lang="ja-JP" altLang="en-US" dirty="0" smtClean="0"/>
              <a:t>格差と教育　現れ方（東大調査）</a:t>
            </a:r>
          </a:p>
          <a:p>
            <a:pPr eaLnBrk="1" hangingPunct="1"/>
            <a:r>
              <a:rPr lang="ja-JP" altLang="en-US" dirty="0" smtClean="0"/>
              <a:t>公教育は成り立たせている費用はどこからくるか</a:t>
            </a:r>
          </a:p>
          <a:p>
            <a:pPr lvl="1" eaLnBrk="1" hangingPunct="1"/>
            <a:r>
              <a:rPr lang="ja-JP" altLang="en-US" dirty="0" smtClean="0"/>
              <a:t>お金と</a:t>
            </a:r>
            <a:r>
              <a:rPr lang="ja-JP" altLang="en-US" dirty="0" smtClean="0"/>
              <a:t>は何</a:t>
            </a:r>
            <a:r>
              <a:rPr lang="ja-JP" altLang="en-US" dirty="0" smtClean="0"/>
              <a:t>か</a:t>
            </a:r>
          </a:p>
          <a:p>
            <a:pPr lvl="1" eaLnBrk="1" hangingPunct="1"/>
            <a:r>
              <a:rPr lang="ja-JP" altLang="en-US" dirty="0" smtClean="0"/>
              <a:t>お金の形態</a:t>
            </a:r>
          </a:p>
          <a:p>
            <a:pPr lvl="1" eaLnBrk="1" hangingPunct="1"/>
            <a:r>
              <a:rPr lang="ja-JP" altLang="en-US" dirty="0" smtClean="0"/>
              <a:t>何故公費が支出</a:t>
            </a:r>
            <a:r>
              <a:rPr lang="ja-JP" altLang="en-US" dirty="0" smtClean="0"/>
              <a:t>されるのか</a:t>
            </a:r>
            <a:r>
              <a:rPr lang="ja-JP" altLang="en-US" dirty="0" smtClean="0"/>
              <a:t>　</a:t>
            </a:r>
            <a:endParaRPr lang="ja-JP" altLang="en-US" dirty="0" smtClean="0"/>
          </a:p>
          <a:p>
            <a:pPr lvl="1" eaLnBrk="1" hangingPunct="1">
              <a:buFontTx/>
              <a:buNone/>
            </a:pPr>
            <a:r>
              <a:rPr lang="ja-JP" altLang="en-US" dirty="0" smtClean="0"/>
              <a:t>　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経済格差の現れ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東大調査１　家計と成績・私立進学・させたいことの実現</a:t>
            </a:r>
          </a:p>
          <a:p>
            <a:r>
              <a:rPr lang="ja-JP" altLang="en-US" dirty="0" smtClean="0"/>
              <a:t>東大調査２　家庭の文化と成績</a:t>
            </a:r>
          </a:p>
          <a:p>
            <a:r>
              <a:rPr kumimoji="1" lang="ja-JP" altLang="en-US" dirty="0" smtClean="0"/>
              <a:t>「経済的状況が、単純に成績に影響するのではなく、文化的状況を経由して影響する」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費用とは何か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「お金（貨幣）」とは何か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　　　マルクスの物神化論（人と人の関係が人と貨幣の関係として現れる）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　ｃｆ　近所の子どもに勉強を教えるとき、謝礼を受け取るか、考えてみよう。</a:t>
            </a:r>
          </a:p>
          <a:p>
            <a:pPr eaLnBrk="1" hangingPunct="1"/>
            <a:endParaRPr lang="ja-JP" altLang="en-US" dirty="0" smtClean="0"/>
          </a:p>
          <a:p>
            <a:pPr eaLnBrk="1" hangingPunct="1">
              <a:buFontTx/>
              <a:buNone/>
            </a:pPr>
            <a:r>
              <a:rPr lang="ja-JP" altLang="en-US" dirty="0" smtClean="0"/>
              <a:t>　　　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　　　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費用の形態（共同・私費）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社会化された費用（国家権力ではなく、民間の力の集約　国家負担にすべきか　ｃｆ　慰安婦基金）　</a:t>
            </a:r>
          </a:p>
          <a:p>
            <a:pPr lvl="1"/>
            <a:r>
              <a:rPr lang="ja-JP" altLang="en-US" dirty="0" smtClean="0"/>
              <a:t>民間奨学金（特待生はよい制度か？他の学生が負担する）</a:t>
            </a:r>
          </a:p>
          <a:p>
            <a:pPr lvl="1"/>
            <a:r>
              <a:rPr lang="ja-JP" altLang="en-US" dirty="0" smtClean="0"/>
              <a:t>寄付金（あしなが奨学金）</a:t>
            </a:r>
          </a:p>
          <a:p>
            <a:pPr eaLnBrk="1" hangingPunct="1"/>
            <a:r>
              <a:rPr lang="ja-JP" altLang="en-US" dirty="0" smtClean="0"/>
              <a:t>私費　受益者負担はどこまでが・誰が</a:t>
            </a:r>
          </a:p>
          <a:p>
            <a:pPr eaLnBrk="1" hangingPunct="1"/>
            <a:r>
              <a:rPr lang="ja-JP" altLang="en-US" dirty="0" smtClean="0"/>
              <a:t>オランダの原則（公私の平等）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私費負担の問題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日本の私学の特殊性　特別な学校ではない</a:t>
            </a:r>
          </a:p>
          <a:p>
            <a:pPr eaLnBrk="1" hangingPunct="1"/>
            <a:r>
              <a:rPr lang="ja-JP" altLang="en-US" smtClean="0"/>
              <a:t>しかし、公立学校より大きな負担がある</a:t>
            </a:r>
          </a:p>
          <a:p>
            <a:pPr eaLnBrk="1" hangingPunct="1"/>
            <a:r>
              <a:rPr lang="ja-JP" altLang="en-US" smtClean="0"/>
              <a:t>「義務教育は無償」という規程の問題</a:t>
            </a:r>
          </a:p>
          <a:p>
            <a:pPr eaLnBrk="1" hangingPunct="1"/>
            <a:r>
              <a:rPr lang="ja-JP" altLang="en-US" smtClean="0"/>
              <a:t>塾・ダブルスクールの問題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何故公費を支出するのか１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公共財だから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46941410"/>
              </p:ext>
            </p:extLst>
          </p:nvPr>
        </p:nvGraphicFramePr>
        <p:xfrm>
          <a:off x="1331640" y="2276872"/>
          <a:ext cx="6096000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56787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排除性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非排除性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655682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競合性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衣食住・使用物（私的財）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自然資源（コモンプール財）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93668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非競合性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映画・私立公園・デジタル放送（クラブ財）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空気・道路・外交・国防（公共財）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115616" y="4797152"/>
            <a:ext cx="64812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競合性　誰かが使用・消費</a:t>
            </a:r>
            <a:r>
              <a:rPr lang="ja-JP" altLang="en-US" dirty="0"/>
              <a:t>する</a:t>
            </a:r>
            <a:r>
              <a:rPr lang="ja-JP" altLang="en-US" dirty="0" smtClean="0"/>
              <a:t>と他人は使用・消費できない。</a:t>
            </a:r>
            <a:endParaRPr lang="en-US" altLang="ja-JP" dirty="0" smtClean="0"/>
          </a:p>
          <a:p>
            <a:r>
              <a:rPr kumimoji="1" lang="ja-JP" altLang="en-US" dirty="0" smtClean="0"/>
              <a:t>排除性　特定の人以外の使用を排除することが不可能であるか、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可能でもそのための費用が高い。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590507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なぜ公費を支出するのか２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公共性がある。全体あるいは極めて多くの人に利益となる。→教育は公共性を理由として、公費支出されていることが多い。</a:t>
            </a:r>
            <a:endParaRPr kumimoji="1" lang="en-US" altLang="ja-JP" dirty="0" smtClean="0"/>
          </a:p>
          <a:p>
            <a:r>
              <a:rPr lang="ja-JP" altLang="en-US" dirty="0" smtClean="0"/>
              <a:t>論点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利益享受の範囲は多様（</a:t>
            </a:r>
            <a:r>
              <a:rPr lang="en-US" altLang="ja-JP" dirty="0" smtClean="0"/>
              <a:t>ex </a:t>
            </a:r>
            <a:r>
              <a:rPr lang="ja-JP" altLang="en-US" dirty="0" smtClean="0"/>
              <a:t>公立学校通学者と私立学校通学者・空港騒音飛行機に乗る人と乗らない人）</a:t>
            </a:r>
            <a:endParaRPr lang="en-US" altLang="ja-JP" dirty="0" smtClean="0"/>
          </a:p>
          <a:p>
            <a:pPr lvl="1"/>
            <a:r>
              <a:rPr lang="ja-JP" altLang="en-US" dirty="0"/>
              <a:t>対象</a:t>
            </a:r>
            <a:r>
              <a:rPr lang="ja-JP" altLang="en-US" dirty="0" smtClean="0"/>
              <a:t>が同一なのに公費・私費（教科書を問題集・小中と高校の教科書）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518094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なぜ公費を支出するのか３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国家が義務として課す＞国民の権利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義務　公立義務教育の授業料無償（国家が）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権利　選挙権の行使・社会福祉</a:t>
            </a:r>
            <a:endParaRPr kumimoji="1" lang="en-US" altLang="ja-JP" dirty="0" smtClean="0"/>
          </a:p>
          <a:p>
            <a:r>
              <a:rPr lang="ja-JP" altLang="en-US" dirty="0" smtClean="0"/>
              <a:t>論点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義務教育でも私立はなぜ授業料をとってもいいのか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被選挙権の行使はなぜ無料ではないのか（供託金）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2064741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321</Words>
  <Application>Microsoft Office PowerPoint</Application>
  <PresentationFormat>画面に合わせる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標準デザイン</vt:lpstr>
      <vt:lpstr>教育費の負担</vt:lpstr>
      <vt:lpstr>何が問題か</vt:lpstr>
      <vt:lpstr>経済格差の現れ</vt:lpstr>
      <vt:lpstr>費用とは何か</vt:lpstr>
      <vt:lpstr>費用の形態（共同・私費）</vt:lpstr>
      <vt:lpstr>私費負担の問題</vt:lpstr>
      <vt:lpstr>何故公費を支出するのか１</vt:lpstr>
      <vt:lpstr>なぜ公費を支出するのか２</vt:lpstr>
      <vt:lpstr>なぜ公費を支出するのか３</vt:lpstr>
      <vt:lpstr>原則と政治で決まる</vt:lpstr>
      <vt:lpstr>設置者負担主義</vt:lpstr>
      <vt:lpstr>授業料</vt:lpstr>
      <vt:lpstr>給食費を考える</vt:lpstr>
    </vt:vector>
  </TitlesOfParts>
  <Company>bunkyo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教育費の負担</dc:title>
  <dc:creator>wakei</dc:creator>
  <cp:lastModifiedBy>wakei</cp:lastModifiedBy>
  <cp:revision>21</cp:revision>
  <dcterms:created xsi:type="dcterms:W3CDTF">2007-11-07T07:06:51Z</dcterms:created>
  <dcterms:modified xsi:type="dcterms:W3CDTF">2013-06-16T12:31:05Z</dcterms:modified>
</cp:coreProperties>
</file>