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3" r:id="rId4"/>
    <p:sldId id="257" r:id="rId5"/>
    <p:sldId id="258" r:id="rId6"/>
    <p:sldId id="259" r:id="rId7"/>
    <p:sldId id="260" r:id="rId8"/>
    <p:sldId id="261" r:id="rId9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9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38A54-12F4-4C9D-8ABB-8132C0FDB404}" type="datetimeFigureOut">
              <a:rPr kumimoji="1" lang="ja-JP" altLang="en-US" smtClean="0"/>
              <a:pPr/>
              <a:t>2013/4/14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094A3-99F0-437D-9BD1-56CF8D0EEC6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11835330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38A54-12F4-4C9D-8ABB-8132C0FDB404}" type="datetimeFigureOut">
              <a:rPr kumimoji="1" lang="ja-JP" altLang="en-US" smtClean="0"/>
              <a:pPr/>
              <a:t>2013/4/14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094A3-99F0-437D-9BD1-56CF8D0EEC6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14654553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38A54-12F4-4C9D-8ABB-8132C0FDB404}" type="datetimeFigureOut">
              <a:rPr kumimoji="1" lang="ja-JP" altLang="en-US" smtClean="0"/>
              <a:pPr/>
              <a:t>2013/4/14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094A3-99F0-437D-9BD1-56CF8D0EEC6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40803773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38A54-12F4-4C9D-8ABB-8132C0FDB404}" type="datetimeFigureOut">
              <a:rPr kumimoji="1" lang="ja-JP" altLang="en-US" smtClean="0"/>
              <a:pPr/>
              <a:t>2013/4/14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094A3-99F0-437D-9BD1-56CF8D0EEC6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12473412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38A54-12F4-4C9D-8ABB-8132C0FDB404}" type="datetimeFigureOut">
              <a:rPr kumimoji="1" lang="ja-JP" altLang="en-US" smtClean="0"/>
              <a:pPr/>
              <a:t>2013/4/14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094A3-99F0-437D-9BD1-56CF8D0EEC6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19371876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38A54-12F4-4C9D-8ABB-8132C0FDB404}" type="datetimeFigureOut">
              <a:rPr kumimoji="1" lang="ja-JP" altLang="en-US" smtClean="0"/>
              <a:pPr/>
              <a:t>2013/4/14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094A3-99F0-437D-9BD1-56CF8D0EEC6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17908040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38A54-12F4-4C9D-8ABB-8132C0FDB404}" type="datetimeFigureOut">
              <a:rPr kumimoji="1" lang="ja-JP" altLang="en-US" smtClean="0"/>
              <a:pPr/>
              <a:t>2013/4/14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094A3-99F0-437D-9BD1-56CF8D0EEC6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21989029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38A54-12F4-4C9D-8ABB-8132C0FDB404}" type="datetimeFigureOut">
              <a:rPr kumimoji="1" lang="ja-JP" altLang="en-US" smtClean="0"/>
              <a:pPr/>
              <a:t>2013/4/14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094A3-99F0-437D-9BD1-56CF8D0EEC6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21798021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38A54-12F4-4C9D-8ABB-8132C0FDB404}" type="datetimeFigureOut">
              <a:rPr kumimoji="1" lang="ja-JP" altLang="en-US" smtClean="0"/>
              <a:pPr/>
              <a:t>2013/4/14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094A3-99F0-437D-9BD1-56CF8D0EEC6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36974804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38A54-12F4-4C9D-8ABB-8132C0FDB404}" type="datetimeFigureOut">
              <a:rPr kumimoji="1" lang="ja-JP" altLang="en-US" smtClean="0"/>
              <a:pPr/>
              <a:t>2013/4/14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094A3-99F0-437D-9BD1-56CF8D0EEC6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9990461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38A54-12F4-4C9D-8ABB-8132C0FDB404}" type="datetimeFigureOut">
              <a:rPr kumimoji="1" lang="ja-JP" altLang="en-US" smtClean="0"/>
              <a:pPr/>
              <a:t>2013/4/14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094A3-99F0-437D-9BD1-56CF8D0EEC6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8006458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938A54-12F4-4C9D-8ABB-8132C0FDB404}" type="datetimeFigureOut">
              <a:rPr kumimoji="1" lang="ja-JP" altLang="en-US" smtClean="0"/>
              <a:pPr/>
              <a:t>2013/4/14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C094A3-99F0-437D-9BD1-56CF8D0EEC6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2097996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dirty="0" smtClean="0"/>
              <a:t>教育権</a:t>
            </a:r>
            <a:r>
              <a:rPr lang="ja-JP" altLang="en-US" dirty="0" smtClean="0"/>
              <a:t>と</a:t>
            </a:r>
            <a:r>
              <a:rPr kumimoji="1" lang="ja-JP" altLang="en-US" dirty="0" smtClean="0"/>
              <a:t>義務教育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 smtClean="0"/>
              <a:t>コンドル</a:t>
            </a:r>
            <a:r>
              <a:rPr lang="ja-JP" altLang="en-US" dirty="0" smtClean="0"/>
              <a:t>セ理論から出発</a:t>
            </a:r>
            <a:r>
              <a:rPr lang="ja-JP" altLang="en-US" dirty="0" smtClean="0"/>
              <a:t>して</a:t>
            </a:r>
            <a:endParaRPr kumimoji="1" lang="ja-JP" altLang="en-US" dirty="0"/>
          </a:p>
        </p:txBody>
      </p:sp>
    </p:spTree>
    <p:extLst>
      <p:ext uri="{BB962C8B-B14F-4D97-AF65-F5344CB8AC3E}">
        <p14:creationId xmlns="" xmlns:p14="http://schemas.microsoft.com/office/powerpoint/2010/main" val="21908389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コンドル</a:t>
            </a:r>
            <a:r>
              <a:rPr lang="ja-JP" altLang="en-US" dirty="0" smtClean="0"/>
              <a:t>セ</a:t>
            </a:r>
            <a:r>
              <a:rPr kumimoji="1" lang="ja-JP" altLang="en-US" dirty="0" smtClean="0"/>
              <a:t>とは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フランス革命時代の革命家（ジロンド派）・啓蒙思想家・数学者・社会科学</a:t>
            </a:r>
          </a:p>
          <a:p>
            <a:r>
              <a:rPr lang="ja-JP" altLang="en-US" dirty="0" smtClean="0"/>
              <a:t>ルソー</a:t>
            </a:r>
            <a:r>
              <a:rPr lang="ja-JP" altLang="en-US" dirty="0" smtClean="0"/>
              <a:t>の</a:t>
            </a:r>
            <a:r>
              <a:rPr lang="ja-JP" altLang="en-US" dirty="0" smtClean="0"/>
              <a:t>「一般意思」を否定し、「一般理性」</a:t>
            </a:r>
          </a:p>
          <a:p>
            <a:r>
              <a:rPr kumimoji="1" lang="ja-JP" altLang="en-US" dirty="0" smtClean="0"/>
              <a:t>ルソー派のルペルチェ（公民育成）と異なる自由な制度構想（就学義務の否定）テキストｐ１３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コンドレセ理論から日本を</a:t>
            </a:r>
            <a:endParaRPr kumimoji="1" lang="ja-JP" altLang="en-US" dirty="0"/>
          </a:p>
        </p:txBody>
      </p:sp>
      <p:graphicFrame>
        <p:nvGraphicFramePr>
          <p:cNvPr id="4" name="コンテンツ プレースホルダ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215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コンドルセ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日本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教育を受ける権利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国民全体</a:t>
                      </a:r>
                    </a:p>
                    <a:p>
                      <a:r>
                        <a:rPr kumimoji="1" lang="ja-JP" altLang="en-US" dirty="0" smtClean="0"/>
                        <a:t>　階梯的に組織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国民</a:t>
                      </a:r>
                    </a:p>
                    <a:p>
                      <a:r>
                        <a:rPr kumimoji="1" lang="ja-JP" altLang="en-US" dirty="0" smtClean="0"/>
                        <a:t>　全体かは不明瞭</a:t>
                      </a:r>
                    </a:p>
                    <a:p>
                      <a:r>
                        <a:rPr kumimoji="1" lang="ja-JP" altLang="en-US" dirty="0" smtClean="0"/>
                        <a:t>　成人教育の法的位置（権利とはされていない。教育基本法３、４条）　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教育保障義務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社会（国家）（個人には無）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保護者・国家</a:t>
                      </a:r>
                    </a:p>
                    <a:p>
                      <a:r>
                        <a:rPr kumimoji="1" lang="ja-JP" altLang="en-US" dirty="0" smtClean="0"/>
                        <a:t>　保護者には罰則規定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義務免除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概念無（個人の義務無）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障害（国家・親→親）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家庭教育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基本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なし</a:t>
                      </a:r>
                      <a:endParaRPr kumimoji="1" lang="ja-JP" alt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表 4"/>
          <p:cNvGraphicFramePr>
            <a:graphicFrameLocks noGrp="1"/>
          </p:cNvGraphicFramePr>
          <p:nvPr/>
        </p:nvGraphicFramePr>
        <p:xfrm>
          <a:off x="467544" y="4869160"/>
          <a:ext cx="8208912" cy="725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6304"/>
                <a:gridCol w="2736304"/>
                <a:gridCol w="2736304"/>
              </a:tblGrid>
              <a:tr h="725800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個人の教育を受ける義務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存在せず（明確に否定）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規定上ないが、実質的にはある。</a:t>
                      </a:r>
                      <a:endParaRPr kumimoji="1" lang="ja-JP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テキスト ボックス 5"/>
          <p:cNvSpPr txBox="1"/>
          <p:nvPr/>
        </p:nvSpPr>
        <p:spPr>
          <a:xfrm>
            <a:off x="611560" y="5805264"/>
            <a:ext cx="78838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日本の親（保護者）の法的位置は、国家の一部なのか、子どもと同じ位置なのか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義務教育の理念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kumimoji="1" lang="ja-JP" altLang="en-US" dirty="0" smtClean="0"/>
              <a:t>権利なのか義務なのか</a:t>
            </a:r>
          </a:p>
          <a:p>
            <a:pPr lvl="1"/>
            <a:r>
              <a:rPr kumimoji="1" lang="ja-JP" altLang="en-US" dirty="0" smtClean="0"/>
              <a:t>国民</a:t>
            </a:r>
            <a:r>
              <a:rPr kumimoji="1" lang="ja-JP" altLang="en-US" dirty="0" smtClean="0"/>
              <a:t>の権利としての義務</a:t>
            </a:r>
            <a:r>
              <a:rPr kumimoji="1" lang="ja-JP" altLang="en-US" dirty="0" smtClean="0"/>
              <a:t>教育（ありうるのか）</a:t>
            </a:r>
          </a:p>
          <a:p>
            <a:pPr lvl="1"/>
            <a:r>
              <a:rPr lang="ja-JP" altLang="en-US" dirty="0" smtClean="0"/>
              <a:t>国民</a:t>
            </a:r>
            <a:r>
              <a:rPr lang="ja-JP" altLang="en-US" dirty="0" smtClean="0"/>
              <a:t>の義務</a:t>
            </a:r>
            <a:r>
              <a:rPr lang="ja-JP" altLang="en-US" dirty="0"/>
              <a:t>（</a:t>
            </a:r>
            <a:r>
              <a:rPr lang="ja-JP" altLang="en-US" dirty="0" smtClean="0"/>
              <a:t>国家が管理する</a:t>
            </a:r>
            <a:r>
              <a:rPr lang="ja-JP" altLang="en-US" dirty="0"/>
              <a:t>）として</a:t>
            </a:r>
            <a:r>
              <a:rPr lang="ja-JP" altLang="en-US" dirty="0" smtClean="0"/>
              <a:t>の義務教育</a:t>
            </a:r>
          </a:p>
          <a:p>
            <a:r>
              <a:rPr lang="ja-JP" altLang="en-US" dirty="0" smtClean="0"/>
              <a:t>考える要素</a:t>
            </a:r>
          </a:p>
          <a:p>
            <a:pPr lvl="1"/>
            <a:r>
              <a:rPr lang="ja-JP" altLang="en-US" dirty="0" smtClean="0"/>
              <a:t>学校の選択</a:t>
            </a:r>
          </a:p>
          <a:p>
            <a:pPr lvl="1"/>
            <a:r>
              <a:rPr lang="ja-JP" altLang="en-US" dirty="0" smtClean="0"/>
              <a:t>家庭教育の代替</a:t>
            </a:r>
          </a:p>
          <a:p>
            <a:pPr lvl="1"/>
            <a:r>
              <a:rPr lang="ja-JP" altLang="en-US" dirty="0" smtClean="0"/>
              <a:t>不登校の</a:t>
            </a:r>
            <a:r>
              <a:rPr lang="ja-JP" altLang="en-US" dirty="0" smtClean="0"/>
              <a:t>扱い</a:t>
            </a:r>
            <a:endParaRPr lang="ja-JP" altLang="en-US" dirty="0" smtClean="0"/>
          </a:p>
          <a:p>
            <a:pPr lvl="1"/>
            <a:r>
              <a:rPr kumimoji="1" lang="ja-JP" altLang="en-US" dirty="0" smtClean="0"/>
              <a:t>国民</a:t>
            </a:r>
            <a:r>
              <a:rPr kumimoji="1" lang="ja-JP" altLang="en-US" dirty="0" smtClean="0"/>
              <a:t>の共通内容</a:t>
            </a:r>
            <a:r>
              <a:rPr lang="ja-JP" altLang="en-US" dirty="0" smtClean="0"/>
              <a:t>の範囲　（日本の広とヨーロッパの狭）</a:t>
            </a:r>
            <a:endParaRPr kumimoji="1" lang="ja-JP" altLang="en-US" dirty="0"/>
          </a:p>
        </p:txBody>
      </p:sp>
    </p:spTree>
    <p:extLst>
      <p:ext uri="{BB962C8B-B14F-4D97-AF65-F5344CB8AC3E}">
        <p14:creationId xmlns="" xmlns:p14="http://schemas.microsoft.com/office/powerpoint/2010/main" val="27632268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我が国の義務教育の歩み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テキスト　</a:t>
            </a:r>
            <a:r>
              <a:rPr lang="ja-JP" altLang="en-US" dirty="0" smtClean="0"/>
              <a:t>ｐ１４、</a:t>
            </a:r>
            <a:r>
              <a:rPr kumimoji="1" lang="ja-JP" altLang="en-US" dirty="0" smtClean="0"/>
              <a:t>ｐ３２</a:t>
            </a:r>
            <a:endParaRPr kumimoji="1" lang="en-US" altLang="ja-JP" dirty="0" smtClean="0"/>
          </a:p>
          <a:p>
            <a:r>
              <a:rPr kumimoji="1" lang="ja-JP" altLang="en-US" dirty="0" smtClean="0"/>
              <a:t>国際的に見ると、１９世紀の後半遅くあたりから制度が成立する。（帝国主義段階）　教育が国家間競争の手段のひとつとなる。</a:t>
            </a:r>
            <a:endParaRPr kumimoji="1" lang="ja-JP" altLang="en-US" dirty="0"/>
          </a:p>
        </p:txBody>
      </p:sp>
    </p:spTree>
    <p:extLst>
      <p:ext uri="{BB962C8B-B14F-4D97-AF65-F5344CB8AC3E}">
        <p14:creationId xmlns="" xmlns:p14="http://schemas.microsoft.com/office/powerpoint/2010/main" val="21872951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義務教育の終了原則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年齢主義と課程主義</a:t>
            </a:r>
          </a:p>
          <a:p>
            <a:pPr lvl="1"/>
            <a:r>
              <a:rPr lang="ja-JP" altLang="en-US" dirty="0" smtClean="0"/>
              <a:t>学校教育法第五十七条</a:t>
            </a:r>
            <a:endParaRPr lang="ja-JP" altLang="en-US" dirty="0"/>
          </a:p>
          <a:p>
            <a:pPr lvl="1"/>
            <a:r>
              <a:rPr lang="ja-JP" altLang="en-US" dirty="0"/>
              <a:t> 　小学校において、各学年の課程の修了又は卒業を認めるに当</a:t>
            </a:r>
            <a:r>
              <a:rPr lang="ja-JP" altLang="en-US" dirty="0" err="1"/>
              <a:t>たつては</a:t>
            </a:r>
            <a:r>
              <a:rPr lang="ja-JP" altLang="en-US" dirty="0"/>
              <a:t>、児童の平素の成績を評価して、これを定めなければならない。</a:t>
            </a:r>
          </a:p>
          <a:p>
            <a:pPr lvl="1"/>
            <a:r>
              <a:rPr lang="ja-JP" altLang="en-US" dirty="0"/>
              <a:t> 第五十八条</a:t>
            </a:r>
          </a:p>
          <a:p>
            <a:pPr lvl="1"/>
            <a:r>
              <a:rPr lang="ja-JP" altLang="en-US" dirty="0"/>
              <a:t> 　校長は、小学校の全課程を修了したと認めた者には、卒業証書を授与しなければならない。</a:t>
            </a:r>
          </a:p>
          <a:p>
            <a:r>
              <a:rPr lang="ja-JP" altLang="en-US" dirty="0"/>
              <a:t> </a:t>
            </a:r>
            <a:r>
              <a:rPr lang="ja-JP" altLang="en-US" dirty="0" smtClean="0"/>
              <a:t>法的には課程主義だが運用は年齢主義</a:t>
            </a:r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="" xmlns:p14="http://schemas.microsoft.com/office/powerpoint/2010/main" val="41939679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就学実務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学齢簿の編成（市町村教委）⇒通知</a:t>
            </a:r>
          </a:p>
          <a:p>
            <a:r>
              <a:rPr lang="ja-JP" altLang="en-US" dirty="0"/>
              <a:t>就学</a:t>
            </a:r>
            <a:r>
              <a:rPr lang="ja-JP" altLang="en-US" dirty="0" smtClean="0"/>
              <a:t>時検診（項目　ｐ３５　</a:t>
            </a:r>
            <a:endParaRPr lang="en-US" altLang="ja-JP" dirty="0" smtClean="0"/>
          </a:p>
          <a:p>
            <a:r>
              <a:rPr lang="ja-JP" altLang="en-US" dirty="0" smtClean="0"/>
              <a:t>学校の通知（普通・特別支援）　学校</a:t>
            </a:r>
            <a:r>
              <a:rPr lang="ja-JP" altLang="en-US" smtClean="0"/>
              <a:t>選択は・区割りの申し立て</a:t>
            </a:r>
            <a:endParaRPr lang="ja-JP" altLang="en-US" dirty="0" smtClean="0"/>
          </a:p>
          <a:p>
            <a:r>
              <a:rPr lang="ja-JP" altLang="en-US" dirty="0" smtClean="0"/>
              <a:t>就学援助　教育補助・扶助</a:t>
            </a:r>
          </a:p>
          <a:p>
            <a:r>
              <a:rPr kumimoji="1" lang="ja-JP" altLang="en-US" dirty="0" smtClean="0"/>
              <a:t>就学管理　校長</a:t>
            </a:r>
          </a:p>
          <a:p>
            <a:r>
              <a:rPr lang="ja-JP" altLang="en-US" dirty="0" smtClean="0"/>
              <a:t>就学免除</a:t>
            </a:r>
            <a:r>
              <a:rPr lang="ja-JP" altLang="en-US" dirty="0"/>
              <a:t>・</a:t>
            </a:r>
            <a:r>
              <a:rPr lang="ja-JP" altLang="en-US" dirty="0" smtClean="0"/>
              <a:t>猶予　ｐ３９</a:t>
            </a:r>
            <a:endParaRPr kumimoji="1" lang="ja-JP" altLang="en-US" dirty="0"/>
          </a:p>
        </p:txBody>
      </p:sp>
    </p:spTree>
    <p:extLst>
      <p:ext uri="{BB962C8B-B14F-4D97-AF65-F5344CB8AC3E}">
        <p14:creationId xmlns="" xmlns:p14="http://schemas.microsoft.com/office/powerpoint/2010/main" val="27918369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義務教育修了と社会の受け入れ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現在の日本　無視・問わない（ただし中卒は極めて不利）</a:t>
            </a:r>
          </a:p>
          <a:p>
            <a:r>
              <a:rPr lang="ja-JP" altLang="en-US" dirty="0" smtClean="0"/>
              <a:t>ヨーロッパ　義務教育修了は労働の基礎条件となっている。義務教育出席・修了認定が厳格</a:t>
            </a:r>
          </a:p>
          <a:p>
            <a:r>
              <a:rPr kumimoji="1" lang="ja-JP" altLang="en-US" dirty="0" smtClean="0"/>
              <a:t>義務教育の拡大（下方　上方）</a:t>
            </a:r>
          </a:p>
          <a:p>
            <a:r>
              <a:rPr lang="ja-JP" altLang="en-US" dirty="0" smtClean="0"/>
              <a:t>家庭教育を容認するか</a:t>
            </a:r>
            <a:endParaRPr kumimoji="1" lang="ja-JP" altLang="en-US" dirty="0"/>
          </a:p>
        </p:txBody>
      </p:sp>
    </p:spTree>
    <p:extLst>
      <p:ext uri="{BB962C8B-B14F-4D97-AF65-F5344CB8AC3E}">
        <p14:creationId xmlns="" xmlns:p14="http://schemas.microsoft.com/office/powerpoint/2010/main" val="14218571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328</TotalTime>
  <Words>267</Words>
  <Application>Microsoft Office PowerPoint</Application>
  <PresentationFormat>画面に合わせる (4:3)</PresentationFormat>
  <Paragraphs>60</Paragraphs>
  <Slides>8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9" baseType="lpstr">
      <vt:lpstr>Office ​​テーマ</vt:lpstr>
      <vt:lpstr>教育権と義務教育</vt:lpstr>
      <vt:lpstr>コンドルセとは</vt:lpstr>
      <vt:lpstr>コンドレセ理論から日本を</vt:lpstr>
      <vt:lpstr>義務教育の理念</vt:lpstr>
      <vt:lpstr>我が国の義務教育の歩み</vt:lpstr>
      <vt:lpstr>義務教育の終了原則</vt:lpstr>
      <vt:lpstr>就学実務</vt:lpstr>
      <vt:lpstr>義務教育修了と社会の受け入れ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義務教育と法・行政</dc:title>
  <dc:creator>Ohta Kazutosi</dc:creator>
  <cp:lastModifiedBy>wakei</cp:lastModifiedBy>
  <cp:revision>32</cp:revision>
  <dcterms:created xsi:type="dcterms:W3CDTF">2012-05-08T08:18:39Z</dcterms:created>
  <dcterms:modified xsi:type="dcterms:W3CDTF">2013-04-14T05:10:56Z</dcterms:modified>
</cp:coreProperties>
</file>