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6" r:id="rId3"/>
    <p:sldId id="287" r:id="rId4"/>
    <p:sldId id="280" r:id="rId5"/>
    <p:sldId id="257" r:id="rId6"/>
    <p:sldId id="281" r:id="rId7"/>
    <p:sldId id="258" r:id="rId8"/>
    <p:sldId id="259" r:id="rId9"/>
    <p:sldId id="278" r:id="rId10"/>
    <p:sldId id="288" r:id="rId11"/>
    <p:sldId id="289" r:id="rId12"/>
    <p:sldId id="282" r:id="rId13"/>
    <p:sldId id="283" r:id="rId14"/>
    <p:sldId id="290" r:id="rId15"/>
    <p:sldId id="291" r:id="rId16"/>
    <p:sldId id="292" r:id="rId17"/>
    <p:sldId id="293" r:id="rId18"/>
    <p:sldId id="294" r:id="rId19"/>
    <p:sldId id="260" r:id="rId20"/>
    <p:sldId id="265" r:id="rId21"/>
    <p:sldId id="264" r:id="rId22"/>
    <p:sldId id="267" r:id="rId23"/>
    <p:sldId id="268" r:id="rId24"/>
    <p:sldId id="276" r:id="rId25"/>
    <p:sldId id="277" r:id="rId26"/>
    <p:sldId id="295"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47A69-CE3C-4B97-A517-8229A287B8CF}" type="datetimeFigureOut">
              <a:rPr kumimoji="1" lang="ja-JP" altLang="en-US" smtClean="0"/>
              <a:pPr/>
              <a:t>2013/7/24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D73F9-D48E-4368-89EC-A8B8ECA368B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ウィキペディアより</a:t>
            </a:r>
          </a:p>
          <a:p>
            <a:endParaRPr kumimoji="1" lang="ja-JP" altLang="en-US" dirty="0"/>
          </a:p>
        </p:txBody>
      </p:sp>
      <p:sp>
        <p:nvSpPr>
          <p:cNvPr id="4" name="スライド番号プレースホルダ 3"/>
          <p:cNvSpPr>
            <a:spLocks noGrp="1"/>
          </p:cNvSpPr>
          <p:nvPr>
            <p:ph type="sldNum" sz="quarter" idx="10"/>
          </p:nvPr>
        </p:nvSpPr>
        <p:spPr/>
        <p:txBody>
          <a:bodyPr/>
          <a:lstStyle/>
          <a:p>
            <a:fld id="{E16D73F9-D48E-4368-89EC-A8B8ECA368B3}" type="slidenum">
              <a:rPr kumimoji="1" lang="ja-JP" altLang="en-US" smtClean="0"/>
              <a:pPr/>
              <a:t>4</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88696E2-45F2-4614-B18C-C0EBB8D2CC2F}" type="slidenum">
              <a:rPr lang="en-US"/>
              <a:pPr/>
              <a:t>24</a:t>
            </a:fld>
            <a:endParaRPr lang="en-US"/>
          </a:p>
        </p:txBody>
      </p:sp>
      <p:sp>
        <p:nvSpPr>
          <p:cNvPr id="24577" name="Rectangle 1"/>
          <p:cNvSpPr txBox="1">
            <a:spLocks noGrp="1" noRot="1" noChangeAspect="1" noChangeArrowheads="1"/>
          </p:cNvSpPr>
          <p:nvPr>
            <p:ph type="sldImg"/>
          </p:nvPr>
        </p:nvSpPr>
        <p:spPr bwMode="auto">
          <a:xfrm>
            <a:off x="701354" y="695134"/>
            <a:ext cx="5453852" cy="3428152"/>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AEB69F2-0827-4DA3-83AC-B45103C6743B}" type="slidenum">
              <a:rPr lang="en-US"/>
              <a:pPr/>
              <a:t>25</a:t>
            </a:fld>
            <a:endParaRPr lang="en-US"/>
          </a:p>
        </p:txBody>
      </p:sp>
      <p:sp>
        <p:nvSpPr>
          <p:cNvPr id="25601" name="Rectangle 1"/>
          <p:cNvSpPr txBox="1">
            <a:spLocks noGrp="1" noRot="1" noChangeAspect="1" noChangeArrowheads="1"/>
          </p:cNvSpPr>
          <p:nvPr>
            <p:ph type="sldImg"/>
          </p:nvPr>
        </p:nvSpPr>
        <p:spPr bwMode="auto">
          <a:xfrm>
            <a:off x="701354" y="695134"/>
            <a:ext cx="5453852" cy="3428152"/>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191005" y="878422"/>
            <a:ext cx="4475990" cy="316476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191005" y="878422"/>
            <a:ext cx="4475990" cy="316476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1EEDE0A-5FEE-499B-AD9C-8A435DEEEDF7}" type="slidenum">
              <a:rPr lang="en-US"/>
              <a:pPr/>
              <a:t>15</a:t>
            </a:fld>
            <a:endParaRPr lang="en-US"/>
          </a:p>
        </p:txBody>
      </p:sp>
      <p:sp>
        <p:nvSpPr>
          <p:cNvPr id="21505"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B0734B7-9399-4C9F-BF8B-832B741727C2}" type="slidenum">
              <a:rPr lang="en-US"/>
              <a:pPr/>
              <a:t>17</a:t>
            </a:fld>
            <a:endParaRPr lang="en-US"/>
          </a:p>
        </p:txBody>
      </p:sp>
      <p:sp>
        <p:nvSpPr>
          <p:cNvPr id="22529"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7561A6D-FED4-4C99-95C8-966D6B39644A}" type="slidenum">
              <a:rPr lang="en-US"/>
              <a:pPr/>
              <a:t>18</a:t>
            </a:fld>
            <a:endParaRPr lang="en-US"/>
          </a:p>
        </p:txBody>
      </p:sp>
      <p:sp>
        <p:nvSpPr>
          <p:cNvPr id="23553"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txBox="1">
            <a:spLocks noGrp="1" noRot="1" noChangeAspect="1" noChangeArrowheads="1"/>
          </p:cNvSpPr>
          <p:nvPr>
            <p:ph type="sldImg"/>
          </p:nvPr>
        </p:nvSpPr>
        <p:spPr bwMode="auto">
          <a:xfrm>
            <a:off x="1191005" y="878422"/>
            <a:ext cx="4475990" cy="3164760"/>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2013/7/24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137E7-951E-4194-B403-0B6F8AF354E1}" type="datetimeFigureOut">
              <a:rPr kumimoji="1" lang="ja-JP" altLang="en-US" smtClean="0"/>
              <a:pPr/>
              <a:t>2013/7/24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44261-DAD5-4949-83A4-E3FD710EA03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d/d7/Venezuela_(orthographic_projection).sv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エル・テステマ</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オーケストラは子どもを</a:t>
            </a:r>
          </a:p>
          <a:p>
            <a:r>
              <a:rPr kumimoji="1" lang="ja-JP" altLang="en-US" dirty="0" smtClean="0"/>
              <a:t>犯罪から守るか</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エル・システマとは何か１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地域に音楽教室　放課後活動・誰でも入れる（親の協力が必要）・楽器は無償で貸与</a:t>
            </a:r>
          </a:p>
          <a:p>
            <a:r>
              <a:rPr kumimoji="1" lang="ja-JP" altLang="en-US" dirty="0" smtClean="0"/>
              <a:t>最初はソルフェージュから、合唱、紙楽器を経て、楽器をもつ。</a:t>
            </a:r>
          </a:p>
          <a:p>
            <a:r>
              <a:rPr lang="ja-JP" altLang="en-US" dirty="0" smtClean="0"/>
              <a:t>一番初心者のオーケストラ</a:t>
            </a:r>
            <a:r>
              <a:rPr lang="ja-JP" altLang="en-US" dirty="0"/>
              <a:t>から</a:t>
            </a:r>
            <a:r>
              <a:rPr lang="ja-JP" altLang="en-US" dirty="0" smtClean="0"/>
              <a:t>、次第に上級のオケへと希望と技術的向上に応じて</a:t>
            </a:r>
            <a:r>
              <a:rPr lang="ja-JP" altLang="en-US" dirty="0"/>
              <a:t>移っていく</a:t>
            </a:r>
            <a:r>
              <a:rPr lang="ja-JP" altLang="en-US" dirty="0" smtClean="0"/>
              <a:t>。最上級にシモン・ボリバル・ユース・オーケストラがあり、事実上のプロ</a:t>
            </a:r>
          </a:p>
          <a:p>
            <a:pPr>
              <a:buNone/>
            </a:pP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エル・システマとは何か２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上級オケに参加するための交通費などの援助もある。</a:t>
            </a:r>
          </a:p>
          <a:p>
            <a:r>
              <a:rPr lang="ja-JP" altLang="en-US" dirty="0" smtClean="0"/>
              <a:t>意図的に貧困地域に音楽教室を設置（以前は、断られることが多かったが、現在は要請が多数あ</a:t>
            </a:r>
            <a:r>
              <a:rPr lang="ja-JP" altLang="en-US" dirty="0"/>
              <a:t>る。</a:t>
            </a:r>
            <a:r>
              <a:rPr lang="ja-JP" altLang="en-US" dirty="0" smtClean="0"/>
              <a:t>）</a:t>
            </a:r>
          </a:p>
          <a:p>
            <a:r>
              <a:rPr kumimoji="1" lang="ja-JP" altLang="en-US" dirty="0" smtClean="0"/>
              <a:t>プロオケの</a:t>
            </a:r>
            <a:r>
              <a:rPr kumimoji="1" lang="ja-JP" altLang="en-US" dirty="0"/>
              <a:t>メンバー</a:t>
            </a:r>
            <a:r>
              <a:rPr kumimoji="1" lang="ja-JP" altLang="en-US" dirty="0" smtClean="0"/>
              <a:t>、エル・システマの指導者、一般的職業人へと進路は多様</a:t>
            </a:r>
          </a:p>
          <a:p>
            <a:r>
              <a:rPr lang="ja-JP" altLang="en-US" smtClean="0"/>
              <a:t>障害者や刑務所等での活動も</a:t>
            </a: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エル・システマの歴史１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１９７５　経済学者・音楽家・政治家のアントニオ・アブレウによって提唱</a:t>
            </a:r>
          </a:p>
          <a:p>
            <a:r>
              <a:rPr lang="ja-JP" altLang="en-US" dirty="0"/>
              <a:t>１９７７　</a:t>
            </a:r>
            <a:r>
              <a:rPr lang="ja-JP" altLang="en-US" dirty="0" smtClean="0"/>
              <a:t>政府が財政的援助（スコットランドで開催された音楽コンクールがきっかけ）福祉省の管轄</a:t>
            </a:r>
          </a:p>
          <a:p>
            <a:r>
              <a:rPr kumimoji="1" lang="ja-JP" altLang="en-US" dirty="0"/>
              <a:t>１９７９　</a:t>
            </a:r>
            <a:r>
              <a:rPr kumimoji="1" lang="ja-JP" altLang="en-US" dirty="0" smtClean="0"/>
              <a:t>アブレウ、国際青少年オケの特別大使に</a:t>
            </a:r>
          </a:p>
          <a:p>
            <a:r>
              <a:rPr lang="ja-JP" altLang="en-US" dirty="0" smtClean="0"/>
              <a:t>その後オケが</a:t>
            </a:r>
            <a:r>
              <a:rPr lang="ja-JP" altLang="en-US" dirty="0"/>
              <a:t>増加</a:t>
            </a:r>
            <a:r>
              <a:rPr lang="ja-JP" altLang="en-US" dirty="0" smtClean="0"/>
              <a:t>、多数の青少年が参加</a:t>
            </a:r>
          </a:p>
          <a:p>
            <a:pPr>
              <a:buNone/>
            </a:pPr>
            <a:endParaRPr kumimoji="1"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エル・システマの歴史２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シモン・ボリバル・ユース・オーケストラが世界各地で演奏会、メディアが取り上げる。（日本でも演奏会）</a:t>
            </a:r>
          </a:p>
          <a:p>
            <a:r>
              <a:rPr lang="ja-JP" altLang="en-US" dirty="0" smtClean="0"/>
              <a:t>指揮者のドゥダメルがマーラー国際指揮者コンクールで優勝</a:t>
            </a:r>
          </a:p>
          <a:p>
            <a:r>
              <a:rPr kumimoji="1" lang="ja-JP" altLang="en-US" dirty="0" smtClean="0"/>
              <a:t>チャベスが支援を拡大</a:t>
            </a:r>
          </a:p>
          <a:p>
            <a:r>
              <a:rPr lang="ja-JP" altLang="en-US" dirty="0"/>
              <a:t>世界</a:t>
            </a:r>
            <a:r>
              <a:rPr lang="ja-JP" altLang="en-US" dirty="0" smtClean="0"/>
              <a:t>各地</a:t>
            </a:r>
            <a:r>
              <a:rPr lang="ja-JP" altLang="en-US" dirty="0"/>
              <a:t>から</a:t>
            </a:r>
            <a:r>
              <a:rPr lang="ja-JP" altLang="en-US" dirty="0" smtClean="0"/>
              <a:t>の援助</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アブレウ博士</a:t>
            </a:r>
            <a:endParaRPr kumimoji="1" lang="ja-JP" alt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2483768" y="1700808"/>
            <a:ext cx="3811925" cy="4772538"/>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338999" y="381374"/>
            <a:ext cx="8297250" cy="6286780"/>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rgbClr val="000000"/>
                </a:solidFill>
                <a:latin typeface="HGP創英角ﾎﾟｯﾌﾟ体" pitchFamily="48" charset="0"/>
              </a:rPr>
              <a:t>○</a:t>
            </a:r>
            <a:r>
              <a:rPr lang="ja-JP" sz="2800" dirty="0">
                <a:solidFill>
                  <a:srgbClr val="000000"/>
                </a:solidFill>
                <a:latin typeface="HGP創英角ﾎﾟｯﾌﾟ体" pitchFamily="48" charset="0"/>
              </a:rPr>
              <a:t>アントニオ・アブレウについて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・母方の祖父母も含めて、家族みんなが音楽好きな一家</a:t>
            </a:r>
            <a:r>
              <a:rPr lang="ja-JP" sz="2800" dirty="0" smtClean="0">
                <a:solidFill>
                  <a:srgbClr val="000000"/>
                </a:solidFill>
                <a:latin typeface="HGP創英角ﾎﾟｯﾌﾟ体" pitchFamily="48" charset="0"/>
              </a:rPr>
              <a:t>であり</a:t>
            </a:r>
            <a:r>
              <a:rPr lang="ja-JP" sz="2800" dirty="0">
                <a:solidFill>
                  <a:srgbClr val="000000"/>
                </a:solidFill>
                <a:latin typeface="HGP創英角ﾎﾟｯﾌﾟ体" pitchFamily="48" charset="0"/>
              </a:rPr>
              <a:t>、彼自信は教会の聖歌やオルガンに興味を持つ。</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a:t>
            </a:r>
            <a:r>
              <a:rPr lang="en-US" sz="2800" dirty="0">
                <a:solidFill>
                  <a:srgbClr val="000000"/>
                </a:solidFill>
                <a:latin typeface="HGP創英角ﾎﾟｯﾌﾟ体" pitchFamily="48" charset="0"/>
              </a:rPr>
              <a:t>9</a:t>
            </a:r>
            <a:r>
              <a:rPr lang="ja-JP" sz="2800" dirty="0">
                <a:solidFill>
                  <a:srgbClr val="000000"/>
                </a:solidFill>
                <a:latin typeface="HGP創英角ﾎﾟｯﾌﾟ体" pitchFamily="48" charset="0"/>
              </a:rPr>
              <a:t>歳の時にララ音楽アカデミーで学ぶ決意をし、</a:t>
            </a:r>
            <a:r>
              <a:rPr lang="en-US" sz="2800" dirty="0">
                <a:solidFill>
                  <a:srgbClr val="000000"/>
                </a:solidFill>
                <a:latin typeface="HGP創英角ﾎﾟｯﾌﾟ体" pitchFamily="48" charset="0"/>
              </a:rPr>
              <a:t>12</a:t>
            </a:r>
            <a:r>
              <a:rPr lang="ja-JP" sz="2800" dirty="0">
                <a:solidFill>
                  <a:srgbClr val="000000"/>
                </a:solidFill>
                <a:latin typeface="HGP創英角ﾎﾟｯﾌﾟ体" pitchFamily="48" charset="0"/>
              </a:rPr>
              <a:t>歳の時にはヴァイオリニストとしてオーケストラに参加した。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smtClean="0">
                <a:solidFill>
                  <a:srgbClr val="000000"/>
                </a:solidFill>
                <a:latin typeface="HGP創英角ﾎﾟｯﾌﾟ体" pitchFamily="48" charset="0"/>
              </a:rPr>
              <a:t>・</a:t>
            </a:r>
            <a:r>
              <a:rPr lang="ja-JP" sz="2800" dirty="0">
                <a:solidFill>
                  <a:srgbClr val="000000"/>
                </a:solidFill>
                <a:latin typeface="HGP創英角ﾎﾟｯﾌﾟ体" pitchFamily="48" charset="0"/>
              </a:rPr>
              <a:t>だんだんとオーケストラ活動に</a:t>
            </a:r>
            <a:r>
              <a:rPr lang="ja-JP" sz="2800" dirty="0" smtClean="0">
                <a:solidFill>
                  <a:srgbClr val="000000"/>
                </a:solidFill>
                <a:latin typeface="HGP創英角ﾎﾟｯﾌﾟ体" pitchFamily="48" charset="0"/>
              </a:rPr>
              <a:t>加わったり</a:t>
            </a:r>
            <a:r>
              <a:rPr lang="ja-JP" sz="2800" dirty="0">
                <a:solidFill>
                  <a:srgbClr val="000000"/>
                </a:solidFill>
                <a:latin typeface="HGP創英角ﾎﾟｯﾌﾟ体" pitchFamily="48" charset="0"/>
              </a:rPr>
              <a:t>、プロの演奏や演奏家に接する機会</a:t>
            </a:r>
            <a:r>
              <a:rPr lang="ja-JP" sz="2800" dirty="0" smtClean="0">
                <a:solidFill>
                  <a:srgbClr val="000000"/>
                </a:solidFill>
                <a:latin typeface="HGP創英角ﾎﾟｯﾌﾟ体" pitchFamily="48" charset="0"/>
              </a:rPr>
              <a:t>が増え</a:t>
            </a:r>
            <a:r>
              <a:rPr lang="ja-JP" sz="2800" dirty="0">
                <a:solidFill>
                  <a:srgbClr val="000000"/>
                </a:solidFill>
                <a:latin typeface="HGP創英角ﾎﾟｯﾌﾟ体" pitchFamily="48" charset="0"/>
              </a:rPr>
              <a:t>、ホセ・アントニオは「音楽家に</a:t>
            </a:r>
            <a:r>
              <a:rPr lang="ja-JP" sz="2800" dirty="0" smtClean="0">
                <a:solidFill>
                  <a:srgbClr val="000000"/>
                </a:solidFill>
                <a:latin typeface="HGP創英角ﾎﾟｯﾌﾟ体" pitchFamily="48" charset="0"/>
              </a:rPr>
              <a:t>なると</a:t>
            </a:r>
            <a:r>
              <a:rPr lang="ja-JP" sz="2800" dirty="0">
                <a:solidFill>
                  <a:srgbClr val="000000"/>
                </a:solidFill>
                <a:latin typeface="HGP創英角ﾎﾟｯﾌﾟ体" pitchFamily="48" charset="0"/>
              </a:rPr>
              <a:t>いうことは、オーケストラ団員と</a:t>
            </a:r>
            <a:r>
              <a:rPr lang="ja-JP" sz="2800" dirty="0" smtClean="0">
                <a:solidFill>
                  <a:srgbClr val="000000"/>
                </a:solidFill>
                <a:latin typeface="HGP創英角ﾎﾟｯﾌﾟ体" pitchFamily="48" charset="0"/>
              </a:rPr>
              <a:t>なる</a:t>
            </a:r>
            <a:r>
              <a:rPr lang="ja-JP" sz="2800" dirty="0">
                <a:solidFill>
                  <a:srgbClr val="000000"/>
                </a:solidFill>
                <a:latin typeface="HGP創英角ﾎﾟｯﾌﾟ体" pitchFamily="48" charset="0"/>
              </a:rPr>
              <a:t>　ことだ」と思うようになる。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ドゥダメル</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ja-JP" altLang="en-US" dirty="0"/>
          </a:p>
        </p:txBody>
      </p:sp>
      <p:pic>
        <p:nvPicPr>
          <p:cNvPr id="4" name="Picture 2"/>
          <p:cNvPicPr>
            <a:picLocks noChangeAspect="1" noChangeArrowheads="1"/>
          </p:cNvPicPr>
          <p:nvPr/>
        </p:nvPicPr>
        <p:blipFill>
          <a:blip r:embed="rId2" cstate="print"/>
          <a:srcRect/>
          <a:stretch>
            <a:fillRect/>
          </a:stretch>
        </p:blipFill>
        <p:spPr bwMode="auto">
          <a:xfrm>
            <a:off x="2771800" y="1570826"/>
            <a:ext cx="2952328" cy="4528582"/>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507751" y="571220"/>
            <a:ext cx="8297250" cy="6095253"/>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000000"/>
                </a:solidFill>
                <a:latin typeface="HGP創英角ﾎﾟｯﾌﾟ体" pitchFamily="48" charset="0"/>
              </a:rPr>
              <a:t>○</a:t>
            </a:r>
            <a:r>
              <a:rPr lang="ja-JP" sz="2800">
                <a:solidFill>
                  <a:srgbClr val="000000"/>
                </a:solidFill>
                <a:latin typeface="HGP創英角ﾎﾟｯﾌﾟ体" pitchFamily="48" charset="0"/>
              </a:rPr>
              <a:t>グスタボ・ドゥダメルについて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・音楽好きの家系だが、演奏していたのは</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ダンスの伴奏音楽サルサだった。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・幼いグスターボも楽器に興味をもったが、</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最初はリコーダーを吹い　たりと特にこれと</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いった楽器を幼児期に始めたわけではなかった。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・本格的に楽器を習ったのはヴァイオリンで</a:t>
            </a:r>
            <a:r>
              <a:rPr lang="en-US" sz="2400">
                <a:solidFill>
                  <a:srgbClr val="000000"/>
                </a:solidFill>
                <a:latin typeface="HGP創英角ﾎﾟｯﾌﾟ体" pitchFamily="48" charset="0"/>
              </a:rPr>
              <a:t>7</a:t>
            </a:r>
            <a:r>
              <a:rPr lang="ja-JP" sz="2400">
                <a:solidFill>
                  <a:srgbClr val="000000"/>
                </a:solidFill>
                <a:latin typeface="HGP創英角ﾎﾟｯﾌﾟ体" pitchFamily="48" charset="0"/>
              </a:rPr>
              <a:t>歳のときだった。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・１０歳の時ハシント・ララ音楽院に通い始めた。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17</a:t>
            </a:r>
            <a:r>
              <a:rPr lang="ja-JP" sz="2400">
                <a:solidFill>
                  <a:srgbClr val="000000"/>
                </a:solidFill>
                <a:latin typeface="HGP創英角ﾎﾟｯﾌﾟ体" pitchFamily="48" charset="0"/>
              </a:rPr>
              <a:t>歳のときにはシモン・ボリバル交響楽団のリハーサルも指揮する　機会をグスターボに与えてみた。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2002</a:t>
            </a:r>
            <a:r>
              <a:rPr lang="ja-JP" sz="2400">
                <a:solidFill>
                  <a:srgbClr val="000000"/>
                </a:solidFill>
                <a:latin typeface="HGP創英角ﾎﾟｯﾌﾟ体" pitchFamily="48" charset="0"/>
              </a:rPr>
              <a:t>年彼は新設されたマゼール・ヴィラール指揮者コンクールに　　エントリー</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2004</a:t>
            </a:r>
            <a:r>
              <a:rPr lang="ja-JP" sz="2400">
                <a:solidFill>
                  <a:srgbClr val="000000"/>
                </a:solidFill>
                <a:latin typeface="HGP創英角ﾎﾟｯﾌﾟ体" pitchFamily="48" charset="0"/>
              </a:rPr>
              <a:t>年第一回「グスタフ・マーラー国際指揮者コンクール」</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2009</a:t>
            </a:r>
            <a:r>
              <a:rPr lang="ja-JP" sz="2400">
                <a:solidFill>
                  <a:srgbClr val="000000"/>
                </a:solidFill>
                <a:latin typeface="HGP創英角ﾎﾟｯﾌﾟ体" pitchFamily="48" charset="0"/>
              </a:rPr>
              <a:t>年秋からドゥダメルはエーテボリ交響楽団の首席指揮者に加　えて、ロサンジェルス・フィルハーモニー管弦楽団の音楽監督を始　　めることとなる。</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456977" y="320892"/>
            <a:ext cx="8228554" cy="1050036"/>
          </a:xfrm>
          <a:ln/>
        </p:spPr>
        <p:txBody>
          <a:bodyPr tIns="94248"/>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dirty="0" smtClean="0">
                <a:latin typeface="HGP創英角ﾎﾟｯﾌﾟ体" pitchFamily="48" charset="0"/>
              </a:rPr>
              <a:t>スズキ</a:t>
            </a:r>
            <a:r>
              <a:rPr lang="ja-JP" dirty="0">
                <a:latin typeface="HGP創英角ﾎﾟｯﾌﾟ体" pitchFamily="48" charset="0"/>
              </a:rPr>
              <a:t>・</a:t>
            </a:r>
            <a:r>
              <a:rPr lang="ja-JP" dirty="0" smtClean="0">
                <a:latin typeface="HGP創英角ﾎﾟｯﾌﾟ体" pitchFamily="48" charset="0"/>
              </a:rPr>
              <a:t>メソード</a:t>
            </a:r>
            <a:r>
              <a:rPr lang="ja-JP" altLang="en-US" dirty="0" smtClean="0">
                <a:latin typeface="HGP創英角ﾎﾟｯﾌﾟ体" pitchFamily="48" charset="0"/>
              </a:rPr>
              <a:t>の採用</a:t>
            </a:r>
            <a:endParaRPr lang="ja-JP" dirty="0">
              <a:latin typeface="HGP創英角ﾎﾟｯﾌﾟ体" pitchFamily="48" charset="0"/>
            </a:endParaRPr>
          </a:p>
        </p:txBody>
      </p:sp>
      <p:sp>
        <p:nvSpPr>
          <p:cNvPr id="10242" name="Text Box 2"/>
          <p:cNvSpPr txBox="1">
            <a:spLocks noChangeArrowheads="1"/>
          </p:cNvSpPr>
          <p:nvPr/>
        </p:nvSpPr>
        <p:spPr bwMode="auto">
          <a:xfrm>
            <a:off x="677997" y="1713661"/>
            <a:ext cx="7958252" cy="4762967"/>
          </a:xfrm>
          <a:prstGeom prst="rect">
            <a:avLst/>
          </a:prstGeom>
          <a:noFill/>
          <a:ln w="9525">
            <a:noFill/>
            <a:round/>
            <a:headEnd/>
            <a:tailEnd/>
          </a:ln>
          <a:effectLst/>
        </p:spPr>
        <p:txBody>
          <a:bodyPr lIns="90000" tIns="96408"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a:solidFill>
                  <a:srgbClr val="000000"/>
                </a:solidFill>
                <a:latin typeface="HGP創英角ﾎﾟｯﾌﾟ体" pitchFamily="48" charset="0"/>
              </a:rPr>
              <a:t>○</a:t>
            </a:r>
            <a:r>
              <a:rPr lang="ja-JP" sz="2400">
                <a:solidFill>
                  <a:srgbClr val="000000"/>
                </a:solidFill>
                <a:latin typeface="HGP創英角ﾎﾟｯﾌﾟ体" pitchFamily="48" charset="0"/>
              </a:rPr>
              <a:t>原理</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sz="2400">
                <a:solidFill>
                  <a:srgbClr val="000000"/>
                </a:solidFill>
                <a:latin typeface="HGP創英角ﾎﾟｯﾌﾟ体" pitchFamily="48" charset="0"/>
              </a:rPr>
              <a:t>　この原理は、外国人には難しいある国の言葉が、なぜその国の幼児には取得できるのか。もし、複雑な構造で、短時間では習得困難と思われている言葉を母国語とする幼児に習得できるなら、同じことは楽器技術の習得にもあてはめることができるという考え方だ。</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40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a:solidFill>
                  <a:srgbClr val="000000"/>
                </a:solidFill>
                <a:latin typeface="HGP創英角ﾎﾟｯﾌﾟ体" pitchFamily="48" charset="0"/>
              </a:rPr>
              <a:t>○</a:t>
            </a:r>
            <a:r>
              <a:rPr lang="ja-JP" sz="2400">
                <a:solidFill>
                  <a:srgbClr val="000000"/>
                </a:solidFill>
                <a:latin typeface="HGP創英角ﾎﾟｯﾌﾟ体" pitchFamily="48" charset="0"/>
              </a:rPr>
              <a:t>基本指導方法</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sz="2400">
                <a:solidFill>
                  <a:srgbClr val="000000"/>
                </a:solidFill>
                <a:latin typeface="HGP創英角ﾎﾟｯﾌﾟ体" pitchFamily="48" charset="0"/>
              </a:rPr>
              <a:t>　平易な事を立派にできるようになるまで育てる。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sz="2400">
                <a:solidFill>
                  <a:srgbClr val="000000"/>
                </a:solidFill>
                <a:latin typeface="HGP創英角ﾎﾟｯﾌﾟ体" pitchFamily="48" charset="0"/>
              </a:rPr>
              <a:t>　難しくなっていくことを、少しも子どもに感じさせぬよう自然に程度を進めていくこと。</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40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a:solidFill>
                  <a:srgbClr val="000000"/>
                </a:solidFill>
                <a:latin typeface="HGP創英角ﾎﾟｯﾌﾟ体" pitchFamily="48" charset="0"/>
              </a:rPr>
              <a:t>○</a:t>
            </a:r>
            <a:r>
              <a:rPr lang="ja-JP" sz="2400">
                <a:solidFill>
                  <a:srgbClr val="000000"/>
                </a:solidFill>
                <a:latin typeface="HGP創英角ﾎﾟｯﾌﾟ体" pitchFamily="48" charset="0"/>
              </a:rPr>
              <a:t>学習原理</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sz="2400">
                <a:solidFill>
                  <a:srgbClr val="000000"/>
                </a:solidFill>
                <a:latin typeface="HGP創英角ﾎﾟｯﾌﾟ体" pitchFamily="48" charset="0"/>
              </a:rPr>
              <a:t>一．真似　　二．認識　　三．能力の発揮</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72481" y="675432"/>
            <a:ext cx="7807680" cy="1062832"/>
          </a:xfrm>
          <a:ln/>
        </p:spPr>
        <p:txBody>
          <a:bodyPr tIns="54404"/>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smtClean="0">
                <a:solidFill>
                  <a:srgbClr val="000000"/>
                </a:solidFill>
                <a:ea typeface="ＭＳ Ｐゴシック" charset="-128"/>
              </a:rPr>
              <a:t>人々</a:t>
            </a:r>
            <a:r>
              <a:rPr lang="ja-JP" altLang="en-US" sz="2500" dirty="0">
                <a:solidFill>
                  <a:srgbClr val="000000"/>
                </a:solidFill>
                <a:ea typeface="ＭＳ Ｐゴシック" charset="-128"/>
              </a:rPr>
              <a:t>の生活とエル・システマの音楽教室</a:t>
            </a:r>
          </a:p>
        </p:txBody>
      </p:sp>
      <p:sp>
        <p:nvSpPr>
          <p:cNvPr id="8194" name="Rectangle 2"/>
          <p:cNvSpPr>
            <a:spLocks noGrp="1" noChangeArrowheads="1"/>
          </p:cNvSpPr>
          <p:nvPr>
            <p:ph type="body" idx="1"/>
          </p:nvPr>
        </p:nvSpPr>
        <p:spPr>
          <a:xfrm>
            <a:off x="745921" y="1939885"/>
            <a:ext cx="7636320" cy="4524955"/>
          </a:xfrm>
          <a:ln/>
        </p:spPr>
        <p:txBody>
          <a:bodyPr>
            <a:normAutofit fontScale="77500" lnSpcReduction="20000"/>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第一項　人々の生活</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医療制度</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1800"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1800" dirty="0"/>
              <a:t>3</a:t>
            </a:r>
            <a:r>
              <a:rPr lang="ja-JP" altLang="en-US" sz="1800" dirty="0">
                <a:ea typeface="ＭＳ Ｐゴシック" charset="-128"/>
              </a:rPr>
              <a:t>年前までは、事実上公共医療サービスが消滅していた！？</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　　</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・乳児の</a:t>
            </a:r>
            <a:r>
              <a:rPr lang="en-US" sz="1800" dirty="0"/>
              <a:t>4</a:t>
            </a:r>
            <a:r>
              <a:rPr lang="ja-JP" altLang="en-US" sz="1800" dirty="0">
                <a:ea typeface="ＭＳ Ｐゴシック" charset="-128"/>
              </a:rPr>
              <a:t>割近くが栄養不足で、乳児死亡率は</a:t>
            </a:r>
            <a:r>
              <a:rPr lang="en-US" sz="1800" dirty="0"/>
              <a:t>1000</a:t>
            </a:r>
            <a:r>
              <a:rPr lang="ja-JP" altLang="en-US" sz="1800" dirty="0">
                <a:ea typeface="ＭＳ Ｐゴシック" charset="-128"/>
              </a:rPr>
              <a:t>人に付き</a:t>
            </a:r>
            <a:r>
              <a:rPr lang="en-US" sz="1800" dirty="0"/>
              <a:t>21</a:t>
            </a:r>
            <a:r>
              <a:rPr lang="ja-JP" altLang="en-US" sz="1800" dirty="0">
                <a:ea typeface="ＭＳ Ｐゴシック" charset="-128"/>
              </a:rPr>
              <a:t>人。</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1800"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・国民の</a:t>
            </a:r>
            <a:r>
              <a:rPr lang="en-US" sz="1800" dirty="0"/>
              <a:t>8</a:t>
            </a:r>
            <a:r>
              <a:rPr lang="ja-JP" altLang="en-US" sz="1800" dirty="0">
                <a:ea typeface="ＭＳ Ｐゴシック" charset="-128"/>
              </a:rPr>
              <a:t>割が貧困、失業率は</a:t>
            </a:r>
            <a:r>
              <a:rPr lang="en-US" sz="1800" dirty="0"/>
              <a:t>15</a:t>
            </a:r>
            <a:r>
              <a:rPr lang="ja-JP" altLang="en-US" sz="1800" dirty="0">
                <a:ea typeface="ＭＳ Ｐゴシック" charset="-128"/>
              </a:rPr>
              <a:t>％、</a:t>
            </a:r>
            <a:r>
              <a:rPr lang="en-US" sz="1800" dirty="0"/>
              <a:t>150</a:t>
            </a:r>
            <a:r>
              <a:rPr lang="ja-JP" altLang="en-US" sz="1800" dirty="0">
                <a:ea typeface="ＭＳ Ｐゴシック" charset="-128"/>
              </a:rPr>
              <a:t>万人が文盲。</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1800"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1800"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＜住民の「健康委員会」づくり＞</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　</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　人民診療所を</a:t>
            </a:r>
            <a:r>
              <a:rPr lang="en-US" sz="1800" dirty="0"/>
              <a:t>2</a:t>
            </a:r>
            <a:r>
              <a:rPr lang="ja-JP" altLang="en-US" sz="1800" dirty="0">
                <a:ea typeface="ＭＳ Ｐゴシック" charset="-128"/>
              </a:rPr>
              <a:t>年間で</a:t>
            </a:r>
            <a:r>
              <a:rPr lang="en-US" sz="1800" dirty="0"/>
              <a:t>5000</a:t>
            </a:r>
            <a:r>
              <a:rPr lang="ja-JP" altLang="en-US" sz="1800" dirty="0">
                <a:ea typeface="ＭＳ Ｐゴシック" charset="-128"/>
              </a:rPr>
              <a:t>ヶ所開設</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　</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　キューバから医師・歯科医師が</a:t>
            </a:r>
            <a:r>
              <a:rPr lang="en-US" sz="1800" dirty="0"/>
              <a:t>2</a:t>
            </a:r>
            <a:r>
              <a:rPr lang="ja-JP" altLang="en-US" sz="1800" dirty="0">
                <a:ea typeface="ＭＳ Ｐゴシック" charset="-128"/>
              </a:rPr>
              <a:t>万人</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1800"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1800"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　　</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文化は人を守るか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「ブリキの勲章」　ブリキの勲章ではなく、本物の勲章が必要だ。それは質の高い文化。</a:t>
            </a:r>
          </a:p>
          <a:p>
            <a:r>
              <a:rPr lang="ja-JP" altLang="en-US" dirty="0" smtClean="0"/>
              <a:t>音楽の教育力　すべての音楽か、クラシック音楽の特質か</a:t>
            </a:r>
          </a:p>
          <a:p>
            <a:r>
              <a:rPr kumimoji="1" lang="ja-JP" altLang="en-US" dirty="0" smtClean="0"/>
              <a:t>演劇、文学、スポーツの教育力は</a:t>
            </a:r>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672481" y="675432"/>
            <a:ext cx="7807680" cy="1062832"/>
          </a:xfrm>
          <a:ln/>
        </p:spPr>
        <p:txBody>
          <a:bodyPr tIns="62176"/>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900" dirty="0">
                <a:solidFill>
                  <a:srgbClr val="000000"/>
                </a:solidFill>
                <a:ea typeface="ＭＳ Ｐゴシック" charset="-128"/>
              </a:rPr>
              <a:t>第三節　犯罪防止のためのエル・システマ</a:t>
            </a:r>
          </a:p>
        </p:txBody>
      </p:sp>
      <p:sp>
        <p:nvSpPr>
          <p:cNvPr id="13314" name="Rectangle 2"/>
          <p:cNvSpPr>
            <a:spLocks noGrp="1" noChangeArrowheads="1"/>
          </p:cNvSpPr>
          <p:nvPr>
            <p:ph type="body" idx="1"/>
          </p:nvPr>
        </p:nvSpPr>
        <p:spPr>
          <a:xfrm>
            <a:off x="745921" y="1939884"/>
            <a:ext cx="7636320" cy="4238365"/>
          </a:xfrm>
          <a:ln/>
        </p:spPr>
        <p:txBody>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第二項　エル・システマの意義</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latin typeface="Century" pitchFamily="16" charset="0"/>
                <a:ea typeface="ＭＳ Ｐゴシック" charset="-128"/>
              </a:rPr>
              <a:t>従来の基礎教育では提供することが出来なかった総合学習を実践すること</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2200" dirty="0">
              <a:latin typeface="Century" pitchFamily="16" charset="0"/>
              <a:ea typeface="ＭＳ 明朝;MS Mincho" pitchFamily="17" charset="0"/>
              <a:cs typeface="ＭＳ 明朝;MS Mincho" pitchFamily="17" charset="0"/>
            </a:endParaRPr>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latin typeface="Century" pitchFamily="16" charset="0"/>
                <a:ea typeface="ＭＳ Ｐゴシック" charset="-128"/>
              </a:rPr>
              <a:t>ストリート・チルドレン化を防ぎ、犯罪防止に役立てる</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2200" dirty="0">
              <a:latin typeface="Century" pitchFamily="16" charset="0"/>
              <a:ea typeface="ＭＳ 明朝;MS Mincho" pitchFamily="17" charset="0"/>
              <a:cs typeface="ＭＳ 明朝;MS Mincho" pitchFamily="17" charset="0"/>
            </a:endParaRPr>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latin typeface="Century" pitchFamily="16" charset="0"/>
                <a:ea typeface="ＭＳ Ｐゴシック" charset="-128"/>
              </a:rPr>
              <a:t>豊かな文化国家の建設</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672481" y="675432"/>
            <a:ext cx="7807680" cy="1062832"/>
          </a:xfrm>
          <a:ln/>
        </p:spPr>
        <p:txBody>
          <a:bodyPr tIns="62176"/>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900" dirty="0">
                <a:solidFill>
                  <a:srgbClr val="000000"/>
                </a:solidFill>
                <a:ea typeface="ＭＳ Ｐゴシック" charset="-128"/>
              </a:rPr>
              <a:t>第三節　犯罪防止のためのエル・システマ</a:t>
            </a:r>
          </a:p>
        </p:txBody>
      </p:sp>
      <p:sp>
        <p:nvSpPr>
          <p:cNvPr id="12290" name="Rectangle 2"/>
          <p:cNvSpPr>
            <a:spLocks noGrp="1" noChangeArrowheads="1"/>
          </p:cNvSpPr>
          <p:nvPr>
            <p:ph type="body" idx="1"/>
          </p:nvPr>
        </p:nvSpPr>
        <p:spPr>
          <a:xfrm>
            <a:off x="691201" y="1795870"/>
            <a:ext cx="7636320" cy="4288770"/>
          </a:xfrm>
          <a:ln/>
        </p:spPr>
        <p:txBody>
          <a:bodyPr>
            <a:normAutofit fontScale="77500" lnSpcReduction="20000"/>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第一項　社会政策としてのエル・システマ</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新型小学校の設立</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通常の授業だけではなく、課外活動や、文化活動、スポーツ活動にも従事出来るような施設と仕組みを持った学校</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1800"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ja-JP" altLang="en-US" sz="1800" dirty="0" smtClean="0">
              <a:ea typeface="ＭＳ Ｐゴシック" charset="-128"/>
            </a:endParaRP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ja-JP" altLang="en-US" sz="1800" dirty="0">
              <a:ea typeface="ＭＳ Ｐゴシック" charset="-128"/>
            </a:endParaRP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1800" dirty="0">
                <a:ea typeface="ＭＳ Ｐゴシック" charset="-128"/>
              </a:rPr>
              <a:t>　　　　　</a:t>
            </a:r>
            <a:r>
              <a:rPr lang="ja-JP" altLang="en-US" sz="2200" dirty="0">
                <a:ea typeface="ＭＳ Ｐゴシック" charset="-128"/>
              </a:rPr>
              <a:t>ボリバリアーナ学校</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2200"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他国からの支援</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2200"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・アメリカからの支援</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2200"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・日本からの支援・・・ピースボート</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sp>
        <p:nvSpPr>
          <p:cNvPr id="12291" name="Freeform 3"/>
          <p:cNvSpPr>
            <a:spLocks noChangeArrowheads="1"/>
          </p:cNvSpPr>
          <p:nvPr/>
        </p:nvSpPr>
        <p:spPr bwMode="auto">
          <a:xfrm>
            <a:off x="1632960" y="3591737"/>
            <a:ext cx="489600" cy="489651"/>
          </a:xfrm>
          <a:custGeom>
            <a:avLst/>
            <a:gdLst/>
            <a:ahLst/>
            <a:cxnLst>
              <a:cxn ang="0">
                <a:pos x="517" y="247"/>
              </a:cxn>
              <a:cxn ang="0">
                <a:pos x="517" y="415"/>
              </a:cxn>
              <a:cxn ang="0">
                <a:pos x="264" y="415"/>
              </a:cxn>
              <a:cxn ang="0">
                <a:pos x="264" y="0"/>
              </a:cxn>
              <a:cxn ang="0">
                <a:pos x="0" y="0"/>
              </a:cxn>
              <a:cxn ang="0">
                <a:pos x="0" y="680"/>
              </a:cxn>
              <a:cxn ang="0">
                <a:pos x="517" y="680"/>
              </a:cxn>
              <a:cxn ang="0">
                <a:pos x="517" y="854"/>
              </a:cxn>
              <a:cxn ang="0">
                <a:pos x="841" y="547"/>
              </a:cxn>
              <a:cxn ang="0">
                <a:pos x="517" y="247"/>
              </a:cxn>
            </a:cxnLst>
            <a:rect l="0" t="0" r="r" b="b"/>
            <a:pathLst>
              <a:path w="841" h="854">
                <a:moveTo>
                  <a:pt x="517" y="247"/>
                </a:moveTo>
                <a:lnTo>
                  <a:pt x="517" y="415"/>
                </a:lnTo>
                <a:lnTo>
                  <a:pt x="264" y="415"/>
                </a:lnTo>
                <a:lnTo>
                  <a:pt x="264" y="0"/>
                </a:lnTo>
                <a:lnTo>
                  <a:pt x="0" y="0"/>
                </a:lnTo>
                <a:lnTo>
                  <a:pt x="0" y="680"/>
                </a:lnTo>
                <a:lnTo>
                  <a:pt x="517" y="680"/>
                </a:lnTo>
                <a:lnTo>
                  <a:pt x="517" y="854"/>
                </a:lnTo>
                <a:lnTo>
                  <a:pt x="841" y="547"/>
                </a:lnTo>
                <a:lnTo>
                  <a:pt x="517" y="247"/>
                </a:lnTo>
                <a:close/>
              </a:path>
            </a:pathLst>
          </a:custGeom>
          <a:solidFill>
            <a:srgbClr val="99CCFF">
              <a:alpha val="50000"/>
            </a:srgbClr>
          </a:solidFill>
          <a:ln w="9525">
            <a:solidFill>
              <a:srgbClr val="000000"/>
            </a:solidFill>
            <a:round/>
            <a:headEnd/>
            <a:tailEnd/>
          </a:ln>
          <a:effectLst/>
        </p:spPr>
        <p:txBody>
          <a:bodyPr wrap="none" lIns="82945" tIns="41473" rIns="82945" bIns="41473" anchor="ctr"/>
          <a:lstStyle/>
          <a:p>
            <a:endParaRPr lang="ja-JP" altLang="en-US"/>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672481" y="675432"/>
            <a:ext cx="7807680" cy="1062832"/>
          </a:xfrm>
          <a:ln/>
        </p:spPr>
        <p:txBody>
          <a:bodyPr tIns="62176"/>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900" dirty="0" smtClean="0">
                <a:solidFill>
                  <a:srgbClr val="000000"/>
                </a:solidFill>
                <a:ea typeface="ＭＳ Ｐゴシック" charset="-128"/>
              </a:rPr>
              <a:t>犯罪</a:t>
            </a:r>
            <a:r>
              <a:rPr lang="ja-JP" altLang="en-US" sz="2900" dirty="0">
                <a:solidFill>
                  <a:srgbClr val="000000"/>
                </a:solidFill>
                <a:ea typeface="ＭＳ Ｐゴシック" charset="-128"/>
              </a:rPr>
              <a:t>防止のためのエル・システマ</a:t>
            </a:r>
          </a:p>
        </p:txBody>
      </p:sp>
      <p:sp>
        <p:nvSpPr>
          <p:cNvPr id="14338" name="Rectangle 2"/>
          <p:cNvSpPr>
            <a:spLocks noGrp="1" noChangeArrowheads="1"/>
          </p:cNvSpPr>
          <p:nvPr>
            <p:ph type="body" idx="1"/>
          </p:nvPr>
        </p:nvSpPr>
        <p:spPr>
          <a:xfrm>
            <a:off x="745921" y="1939884"/>
            <a:ext cx="7636320" cy="4703534"/>
          </a:xfrm>
          <a:ln/>
        </p:spPr>
        <p:txBody>
          <a:bodyPr>
            <a:normAutofit fontScale="77500" lnSpcReduction="20000"/>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第三項　犯罪からの矯正</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監獄の改革</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latin typeface="ＭＳ 明朝;MS Mincho" pitchFamily="17" charset="0"/>
                <a:ea typeface="ＭＳ Ｐゴシック" charset="-128"/>
              </a:rPr>
              <a:t>　「もっと人間性のある場所」</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latin typeface="ＭＳ 明朝;MS Mincho" pitchFamily="17" charset="0"/>
            </a:endParaRPr>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latin typeface="ＭＳ 明朝;MS Mincho" pitchFamily="17" charset="0"/>
                <a:ea typeface="ＭＳ Ｐゴシック" charset="-128"/>
              </a:rPr>
              <a:t>収容者たちの言葉</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latin typeface="ＭＳ 明朝;MS Mincho" pitchFamily="17" charset="0"/>
            </a:endParaRP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latin typeface="ＭＳ 明朝;MS Mincho" pitchFamily="17" charset="0"/>
                <a:ea typeface="ＭＳ Ｐゴシック" charset="-128"/>
              </a:rPr>
              <a:t>「悪夢を忘れさせてくれるものが出来た。それがこのヴァイオリンだ。」</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latin typeface="ＭＳ 明朝;MS Mincho" pitchFamily="17" charset="0"/>
            </a:endParaRP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latin typeface="ＭＳ 明朝;MS Mincho" pitchFamily="17" charset="0"/>
                <a:ea typeface="ＭＳ Ｐゴシック" charset="-128"/>
              </a:rPr>
              <a:t>「音楽がこの苦しみを洗い流してくれる。」</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latin typeface="ＭＳ 明朝;MS Mincho" pitchFamily="17" charset="0"/>
            </a:endParaRP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latin typeface="ＭＳ 明朝;MS Mincho" pitchFamily="17" charset="0"/>
                <a:ea typeface="ＭＳ Ｐゴシック" charset="-128"/>
              </a:rPr>
              <a:t>「コンサートで演奏し、拍手された時、自分の人生の中で初めて人に意味のあることをやったのだと思った。」</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latin typeface="ＭＳ 明朝;MS Mincho" pitchFamily="17" charset="0"/>
            </a:endParaRP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latin typeface="ＭＳ 明朝;MS Mincho" pitchFamily="17" charset="0"/>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smtClean="0">
                <a:solidFill>
                  <a:srgbClr val="000000"/>
                </a:solidFill>
                <a:ea typeface="ＭＳ Ｐゴシック" charset="-128"/>
              </a:rPr>
              <a:t>エル</a:t>
            </a:r>
            <a:r>
              <a:rPr lang="ja-JP" dirty="0">
                <a:solidFill>
                  <a:srgbClr val="000000"/>
                </a:solidFill>
                <a:ea typeface="ＭＳ Ｐゴシック" charset="-128"/>
              </a:rPr>
              <a:t>・システマの効果</a:t>
            </a:r>
          </a:p>
        </p:txBody>
      </p:sp>
      <p:sp>
        <p:nvSpPr>
          <p:cNvPr id="15362" name="Rectangle 2"/>
          <p:cNvSpPr>
            <a:spLocks noGrp="1" noChangeArrowheads="1"/>
          </p:cNvSpPr>
          <p:nvPr>
            <p:ph type="body" idx="1"/>
          </p:nvPr>
        </p:nvSpPr>
        <p:spPr>
          <a:xfrm>
            <a:off x="691201" y="1960046"/>
            <a:ext cx="7636320" cy="4238365"/>
          </a:xfrm>
          <a:ln/>
        </p:spPr>
        <p:txBody>
          <a:bodyPr>
            <a:normAutofit fontScale="92500" lnSpcReduction="20000"/>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第一項　エル・システマ卒業生の現在</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レグネー・アコスタ・・・先生</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「私は音楽を世の中の何物とも交換したいとは思いません。エル・システマは本当に私の人生を変えてくれました。本当に心の底からそう思います。」</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エディクソン・ルイース・・・ベルリン・フィルハーモニー管弦楽団、コントラバス奏者</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「僕はオーケストラと出会えたことをこの上ない喜びと感じています。」</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idx="4294967295"/>
          </p:nvPr>
        </p:nvSpPr>
        <p:spPr>
          <a:xfrm>
            <a:off x="456977" y="273851"/>
            <a:ext cx="8228554" cy="1145800"/>
          </a:xfrm>
          <a:ln/>
        </p:spPr>
        <p:txBody>
          <a:bodyPr tIns="94248"/>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atin typeface="HGP創英角ﾎﾟｯﾌﾟ体" pitchFamily="48" charset="0"/>
              </a:rPr>
              <a:t>第三章　広島県東広島市の事例</a:t>
            </a:r>
          </a:p>
        </p:txBody>
      </p:sp>
      <p:sp>
        <p:nvSpPr>
          <p:cNvPr id="11266" name="Text Box 2"/>
          <p:cNvSpPr txBox="1">
            <a:spLocks noChangeArrowheads="1"/>
          </p:cNvSpPr>
          <p:nvPr/>
        </p:nvSpPr>
        <p:spPr bwMode="auto">
          <a:xfrm>
            <a:off x="507751" y="1523815"/>
            <a:ext cx="8297250" cy="5142659"/>
          </a:xfrm>
          <a:prstGeom prst="rect">
            <a:avLst/>
          </a:prstGeom>
          <a:noFill/>
          <a:ln w="9525">
            <a:noFill/>
            <a:round/>
            <a:headEnd/>
            <a:tailEnd/>
          </a:ln>
          <a:effectLst/>
        </p:spPr>
        <p:txBody>
          <a:bodyPr lIns="90000" tIns="87840"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a:solidFill>
                  <a:srgbClr val="000000"/>
                </a:solidFill>
                <a:latin typeface="HGP創英角ﾎﾟｯﾌﾟ体" pitchFamily="48" charset="0"/>
              </a:rPr>
              <a:t>○</a:t>
            </a:r>
            <a:r>
              <a:rPr lang="ja-JP" sz="2000">
                <a:solidFill>
                  <a:srgbClr val="000000"/>
                </a:solidFill>
                <a:latin typeface="HGP創英角ﾎﾟｯﾌﾟ体" pitchFamily="48" charset="0"/>
              </a:rPr>
              <a:t>東広島市青少年音楽教育システム</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00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学校やコミュニティーで盛んになりつつある音楽活動や市内の音楽大学をシーズと捉え、ベネズエラのエル・システマを範とした東広島版のプログラムを開発し、合併で多様化したコミュニティーをつなぐとともに、市民・大学・企業等の連携による新たな街づくりを目指すことを目的に行われてい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500">
              <a:solidFill>
                <a:srgbClr val="000000"/>
              </a:solidFill>
              <a:latin typeface="HGP創英角ﾎﾟｯﾌﾟ体" pitchFamily="48" charset="0"/>
            </a:endParaRPr>
          </a:p>
        </p:txBody>
      </p:sp>
      <p:pic>
        <p:nvPicPr>
          <p:cNvPr id="11267" name="Picture 3"/>
          <p:cNvPicPr>
            <a:picLocks noChangeAspect="1" noChangeArrowheads="1"/>
          </p:cNvPicPr>
          <p:nvPr/>
        </p:nvPicPr>
        <p:blipFill>
          <a:blip r:embed="rId3" cstate="print"/>
          <a:srcRect/>
          <a:stretch>
            <a:fillRect/>
          </a:stretch>
        </p:blipFill>
        <p:spPr bwMode="auto">
          <a:xfrm>
            <a:off x="6434999" y="2857781"/>
            <a:ext cx="2540248" cy="3618847"/>
          </a:xfrm>
          <a:prstGeom prst="rect">
            <a:avLst/>
          </a:prstGeom>
          <a:noFill/>
          <a:ln w="9525">
            <a:noFill/>
            <a:round/>
            <a:headEnd/>
            <a:tailEnd/>
          </a:ln>
          <a:effectLst/>
        </p:spPr>
      </p:pic>
      <p:sp>
        <p:nvSpPr>
          <p:cNvPr id="11268" name="Rectangle 4"/>
          <p:cNvSpPr>
            <a:spLocks noChangeArrowheads="1"/>
          </p:cNvSpPr>
          <p:nvPr/>
        </p:nvSpPr>
        <p:spPr bwMode="auto">
          <a:xfrm>
            <a:off x="168753" y="3239154"/>
            <a:ext cx="6096000" cy="3239153"/>
          </a:xfrm>
          <a:prstGeom prst="rect">
            <a:avLst/>
          </a:prstGeom>
          <a:solidFill>
            <a:srgbClr val="99CCFF"/>
          </a:solidFill>
          <a:ln w="9525">
            <a:solidFill>
              <a:srgbClr val="000000"/>
            </a:solidFill>
            <a:round/>
            <a:headEnd/>
            <a:tailEnd/>
          </a:ln>
          <a:effectLst/>
        </p:spPr>
        <p:txBody>
          <a:bodyPr wrap="none" lIns="90000" tIns="79272" rIns="90000" bIns="45000" anchor="ctr"/>
          <a:lstStyle/>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平成２１年度の取り組み</a:t>
            </a:r>
          </a:p>
          <a:p>
            <a:pPr>
              <a:lnSpc>
                <a:spcPct val="83000"/>
              </a:lnSpc>
              <a:tabLst>
                <a:tab pos="723900" algn="l"/>
                <a:tab pos="1447800" algn="l"/>
                <a:tab pos="2171700" algn="l"/>
                <a:tab pos="2895600" algn="l"/>
                <a:tab pos="3619500" algn="l"/>
                <a:tab pos="4343400" algn="l"/>
                <a:tab pos="5067300" algn="l"/>
                <a:tab pos="5791200" algn="l"/>
              </a:tabLst>
            </a:pPr>
            <a:endParaRPr lang="en-US" sz="1600" b="1">
              <a:solidFill>
                <a:srgbClr val="000000"/>
              </a:solidFill>
              <a:latin typeface="HGS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① 東広島版エル・システマを構築し、教育現場における実証実験</a:t>
            </a: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を行うとともに、地域コミュニティ等との交流を創出。</a:t>
            </a:r>
          </a:p>
          <a:p>
            <a:pPr>
              <a:lnSpc>
                <a:spcPct val="83000"/>
              </a:lnSpc>
              <a:tabLst>
                <a:tab pos="723900" algn="l"/>
                <a:tab pos="1447800" algn="l"/>
                <a:tab pos="2171700" algn="l"/>
                <a:tab pos="2895600" algn="l"/>
                <a:tab pos="3619500" algn="l"/>
                <a:tab pos="4343400" algn="l"/>
                <a:tab pos="5067300" algn="l"/>
                <a:tab pos="5791200" algn="l"/>
              </a:tabLst>
            </a:pPr>
            <a:endParaRPr lang="en-US" sz="1600" b="1">
              <a:solidFill>
                <a:srgbClr val="000000"/>
              </a:solidFill>
              <a:latin typeface="HGS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② 地元大学の学生が演奏指導することにより、教育人材の育成を</a:t>
            </a: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図るとともに、若い人材の地域への参画、定着を促進。</a:t>
            </a:r>
          </a:p>
          <a:p>
            <a:pPr>
              <a:lnSpc>
                <a:spcPct val="83000"/>
              </a:lnSpc>
              <a:tabLst>
                <a:tab pos="723900" algn="l"/>
                <a:tab pos="1447800" algn="l"/>
                <a:tab pos="2171700" algn="l"/>
                <a:tab pos="2895600" algn="l"/>
                <a:tab pos="3619500" algn="l"/>
                <a:tab pos="4343400" algn="l"/>
                <a:tab pos="5067300" algn="l"/>
                <a:tab pos="5791200" algn="l"/>
              </a:tabLst>
            </a:pPr>
            <a:endParaRPr lang="en-US" sz="1600" b="1">
              <a:solidFill>
                <a:srgbClr val="000000"/>
              </a:solidFill>
              <a:latin typeface="HGS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③ シンポジウムや地域合同の演奏会など、市内各主体の連携や、</a:t>
            </a:r>
          </a:p>
          <a:p>
            <a:pPr>
              <a:lnSpc>
                <a:spcPct val="83000"/>
              </a:lnSpc>
              <a:tabLst>
                <a:tab pos="723900" algn="l"/>
                <a:tab pos="1447800" algn="l"/>
                <a:tab pos="2171700" algn="l"/>
                <a:tab pos="2895600" algn="l"/>
                <a:tab pos="3619500" algn="l"/>
                <a:tab pos="4343400" algn="l"/>
                <a:tab pos="5067300" algn="l"/>
                <a:tab pos="5791200" algn="l"/>
              </a:tabLst>
            </a:pPr>
            <a:r>
              <a:rPr lang="ja-JP" sz="1600" b="1">
                <a:solidFill>
                  <a:srgbClr val="000000"/>
                </a:solidFill>
                <a:latin typeface="HGS創英角ﾎﾟｯﾌﾟ体" pitchFamily="48" charset="0"/>
              </a:rPr>
              <a:t>　　　地域全体の一体感の醸成に向けた仕組みづくりを検討。</a:t>
            </a:r>
          </a:p>
          <a:p>
            <a:pPr>
              <a:lnSpc>
                <a:spcPct val="83000"/>
              </a:lnSpc>
              <a:tabLst>
                <a:tab pos="723900" algn="l"/>
                <a:tab pos="1447800" algn="l"/>
                <a:tab pos="2171700" algn="l"/>
                <a:tab pos="2895600" algn="l"/>
                <a:tab pos="3619500" algn="l"/>
                <a:tab pos="4343400" algn="l"/>
                <a:tab pos="5067300" algn="l"/>
                <a:tab pos="5791200" algn="l"/>
              </a:tabLst>
            </a:pPr>
            <a:endParaRPr lang="en-US" sz="1600" b="1">
              <a:solidFill>
                <a:srgbClr val="000000"/>
              </a:solidFill>
              <a:latin typeface="HGS創英角ﾎﾟｯﾌﾟ体" pitchFamily="48" charset="0"/>
            </a:endParaRPr>
          </a:p>
          <a:p>
            <a:pPr>
              <a:tabLst>
                <a:tab pos="723900" algn="l"/>
                <a:tab pos="1447800" algn="l"/>
                <a:tab pos="2171700" algn="l"/>
                <a:tab pos="2895600" algn="l"/>
                <a:tab pos="3619500" algn="l"/>
                <a:tab pos="4343400" algn="l"/>
                <a:tab pos="5067300" algn="l"/>
                <a:tab pos="5791200" algn="l"/>
              </a:tabLst>
            </a:pPr>
            <a:endParaRPr lang="en-US">
              <a:solidFill>
                <a:srgbClr val="000000"/>
              </a:solidFill>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168753" y="381374"/>
            <a:ext cx="8805001" cy="1713660"/>
          </a:xfrm>
          <a:prstGeom prst="rect">
            <a:avLst/>
          </a:prstGeom>
          <a:solidFill>
            <a:srgbClr val="99CCFF"/>
          </a:solidFill>
          <a:ln w="9525">
            <a:solidFill>
              <a:srgbClr val="000000"/>
            </a:solidFill>
            <a:round/>
            <a:headEnd/>
            <a:tailEnd/>
          </a:ln>
          <a:effectLst/>
        </p:spPr>
        <p:txBody>
          <a:bodyPr wrap="none" lIns="90000" tIns="83556" rIns="90000" bIns="45000" anchor="ctr"/>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33339B"/>
                </a:solidFill>
                <a:latin typeface="HGP創英角ﾎﾟｯﾌﾟ体" pitchFamily="48" charset="0"/>
              </a:rPr>
              <a:t>　平成２２年度以降の展開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solidFill>
                <a:srgbClr val="33339B"/>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　　　本格展開に向けた自立的な運営主体や市立オーケストラなど、新たに「音楽のまち」を担う</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　主体の検討、設立を目指すとともに、市内全域で誰もが楽器演奏を学べる体制・環境を構築</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　するなど、青少年の健全育成にとどまらず、音楽を基軸とした豊かで誇りの持てる地域社会を</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solidFill>
                  <a:srgbClr val="000000"/>
                </a:solidFill>
                <a:latin typeface="HGP創英角ﾎﾟｯﾌﾟ体" pitchFamily="48" charset="0"/>
              </a:rPr>
              <a:t>　創造する。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solidFill>
                <a:srgbClr val="000000"/>
              </a:solidFill>
              <a:latin typeface="HGP創英角ﾎﾟｯﾌﾟ体" pitchFamily="48" charset="0"/>
            </a:endParaRPr>
          </a:p>
        </p:txBody>
      </p:sp>
      <p:sp>
        <p:nvSpPr>
          <p:cNvPr id="12290" name="Text Box 2"/>
          <p:cNvSpPr txBox="1">
            <a:spLocks noChangeArrowheads="1"/>
          </p:cNvSpPr>
          <p:nvPr/>
        </p:nvSpPr>
        <p:spPr bwMode="auto">
          <a:xfrm>
            <a:off x="338999" y="2286561"/>
            <a:ext cx="8466002" cy="4936013"/>
          </a:xfrm>
          <a:prstGeom prst="rect">
            <a:avLst/>
          </a:prstGeom>
          <a:noFill/>
          <a:ln w="9525">
            <a:noFill/>
            <a:round/>
            <a:headEnd/>
            <a:tailEnd/>
          </a:ln>
          <a:effectLst/>
        </p:spPr>
        <p:txBody>
          <a:bodyPr lIns="90000" tIns="96408"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solidFill>
                  <a:srgbClr val="000000"/>
                </a:solidFill>
                <a:latin typeface="HG創英角ﾎﾟｯﾌﾟ体" pitchFamily="49" charset="0"/>
              </a:rPr>
              <a:t>○</a:t>
            </a:r>
            <a:r>
              <a:rPr lang="ja-JP" sz="2400">
                <a:solidFill>
                  <a:srgbClr val="000000"/>
                </a:solidFill>
                <a:latin typeface="HG創英角ﾎﾟｯﾌﾟ体" pitchFamily="49" charset="0"/>
              </a:rPr>
              <a:t>主な質問事項と回答（一部）</a:t>
            </a:r>
          </a:p>
          <a:p>
            <a:pPr algn="ct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創英角ﾎﾟｯﾌﾟ体" pitchFamily="49"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solidFill>
                  <a:srgbClr val="000000"/>
                </a:solidFill>
                <a:latin typeface="HG創英角ﾎﾟｯﾌﾟ体" pitchFamily="49" charset="0"/>
              </a:rPr>
              <a:t>①</a:t>
            </a:r>
            <a:r>
              <a:rPr lang="ja-JP" sz="2400">
                <a:solidFill>
                  <a:srgbClr val="000000"/>
                </a:solidFill>
                <a:latin typeface="HG創英角ﾎﾟｯﾌﾟ体" pitchFamily="49" charset="0"/>
              </a:rPr>
              <a:t>オーケストラを選んだ理由を教えてください。</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創英角ﾎﾟｯﾌﾟ体" pitchFamily="49" charset="0"/>
              </a:rPr>
              <a:t>　本市の青少年に、オーケストラという集団での音楽活動を通して豊かな感性を育み、併せて「アンサンブル形式」での実践を通して、他人との関わり合いを大切にする協調性を学んでもらうために、オーケストラを選びまし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創英角ﾎﾟｯﾌﾟ体" pitchFamily="49"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solidFill>
                  <a:srgbClr val="000000"/>
                </a:solidFill>
                <a:latin typeface="HG創英角ﾎﾟｯﾌﾟ体" pitchFamily="49" charset="0"/>
              </a:rPr>
              <a:t>②</a:t>
            </a:r>
            <a:r>
              <a:rPr lang="ja-JP" sz="2400">
                <a:solidFill>
                  <a:srgbClr val="000000"/>
                </a:solidFill>
                <a:latin typeface="HG創英角ﾎﾟｯﾌﾟ体" pitchFamily="49" charset="0"/>
              </a:rPr>
              <a:t>参加している子供の初心者はどのくらいの割合ですか。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創英角ﾎﾟｯﾌﾟ体" pitchFamily="49" charset="0"/>
              </a:rPr>
              <a:t>　現在の参加者１２９人のうち、現在練習している楽器の経験者は１８人です。よって初心者は１１１人となります。</a:t>
            </a:r>
            <a:r>
              <a:rPr lang="en-US" sz="2400">
                <a:solidFill>
                  <a:srgbClr val="000000"/>
                </a:solidFill>
                <a:latin typeface="HG創英角ﾎﾟｯﾌﾟ体" pitchFamily="49" charset="0"/>
              </a:rPr>
              <a:t/>
            </a:r>
            <a:br>
              <a:rPr lang="en-US" sz="2400">
                <a:solidFill>
                  <a:srgbClr val="000000"/>
                </a:solidFill>
                <a:latin typeface="HG創英角ﾎﾟｯﾌﾟ体" pitchFamily="49" charset="0"/>
              </a:rPr>
            </a:br>
            <a:r>
              <a:rPr lang="ja-JP" sz="2400">
                <a:solidFill>
                  <a:srgbClr val="000000"/>
                </a:solidFill>
                <a:latin typeface="HG創英角ﾎﾟｯﾌﾟ体" pitchFamily="49" charset="0"/>
              </a:rPr>
              <a:t>ただ、現在の練習楽器以外の楽器の経験者はかなりおります。（現在チェロクラスだがヴァイオリンの経験があるなど。）</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創英角ﾎﾟｯﾌﾟ体" pitchFamily="49"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創英角ﾎﾟｯﾌﾟ体" pitchFamily="49" charset="0"/>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なぜオーケストラなのか</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ja-JP" dirty="0" smtClean="0">
                <a:solidFill>
                  <a:srgbClr val="000000"/>
                </a:solidFill>
                <a:latin typeface="HG創英角ﾎﾟｯﾌﾟ体" pitchFamily="49" charset="0"/>
              </a:rPr>
              <a:t>アブレウの言葉から</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altLang="ja-JP" dirty="0" smtClean="0">
                <a:solidFill>
                  <a:srgbClr val="000000"/>
                </a:solidFill>
                <a:latin typeface="HG創英角ﾎﾟｯﾌﾟ体" pitchFamily="49" charset="0"/>
              </a:rPr>
              <a:t>「合唱やオーケストラのようなとても安定した組織は、非常にたくさんの子どもたちを集めることを可能にします。ひとつのオーケストラ、ひとつの合唱は、ひとつのスポーツクラブよりも近所一帯でずっと多くの子どもを集めることができるのです。それ故、ベネズエラでの少年をスポーツの二倍参加させることができるのです。そして、グスタボ・ドゥダメルのような国際的に高い地位を得ているのは、社会計画と共同体の統合によるものです。」</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クラシックの演奏行為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クラシック音楽を演奏することは、非行矯正効果がある。（太田の持論）</a:t>
            </a:r>
          </a:p>
          <a:p>
            <a:r>
              <a:rPr lang="ja-JP" altLang="en-US" dirty="0" smtClean="0"/>
              <a:t>効果の理由　自己コントロールが絶対的・偉大な芸術家への敬虔な気持ちの喚起・オーケストラは更に協調性</a:t>
            </a:r>
          </a:p>
          <a:p>
            <a:r>
              <a:rPr kumimoji="1" lang="ja-JP" altLang="en-US" dirty="0" smtClean="0"/>
              <a:t>演劇やスポーツとの相違点</a:t>
            </a:r>
          </a:p>
          <a:p>
            <a:endParaRPr lang="ja-JP" altLang="en-US" dirty="0" smtClean="0"/>
          </a:p>
          <a:p>
            <a:r>
              <a:rPr kumimoji="1" lang="ja-JP" altLang="en-US" dirty="0" smtClean="0"/>
              <a:t>エル・システマはこの論の現実化</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ファイル:Venezuela (orthographic projection).svg">
            <a:hlinkClick r:id="rId3"/>
          </p:cNvPr>
          <p:cNvPicPr>
            <a:picLocks noChangeAspect="1" noChangeArrowheads="1"/>
          </p:cNvPicPr>
          <p:nvPr/>
        </p:nvPicPr>
        <p:blipFill>
          <a:blip r:embed="rId4" cstate="print"/>
          <a:srcRect/>
          <a:stretch>
            <a:fillRect/>
          </a:stretch>
        </p:blipFill>
        <p:spPr bwMode="auto">
          <a:xfrm>
            <a:off x="1403648" y="764704"/>
            <a:ext cx="5153025" cy="51530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ベネズエラという国１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１５２６　クマナ植民地建設</a:t>
            </a:r>
          </a:p>
          <a:p>
            <a:r>
              <a:rPr lang="ja-JP" altLang="en-US" dirty="0"/>
              <a:t>１５６７　</a:t>
            </a:r>
            <a:r>
              <a:rPr lang="ja-JP" altLang="en-US" dirty="0" smtClean="0"/>
              <a:t>カラカス建設　当時の農業はカカオ</a:t>
            </a:r>
          </a:p>
          <a:p>
            <a:r>
              <a:rPr kumimoji="1" lang="ja-JP" altLang="en-US" dirty="0"/>
              <a:t>１８０６　</a:t>
            </a:r>
            <a:r>
              <a:rPr kumimoji="1" lang="ja-JP" altLang="en-US" dirty="0" smtClean="0"/>
              <a:t>フランシスコ・デ・ミランダの反乱</a:t>
            </a:r>
          </a:p>
          <a:p>
            <a:r>
              <a:rPr lang="ja-JP" altLang="en-US" dirty="0"/>
              <a:t>１８１０　</a:t>
            </a:r>
            <a:r>
              <a:rPr lang="ja-JP" altLang="en-US" dirty="0" smtClean="0"/>
              <a:t>総督追放</a:t>
            </a:r>
          </a:p>
          <a:p>
            <a:r>
              <a:rPr kumimoji="1" lang="ja-JP" altLang="en-US" dirty="0"/>
              <a:t>１８１１　</a:t>
            </a:r>
            <a:r>
              <a:rPr kumimoji="1" lang="ja-JP" altLang="en-US" dirty="0" smtClean="0"/>
              <a:t>シモン・ボリバルとミランダ　ベネズエラ第一共和国樹立　王党派の反乱と地震</a:t>
            </a:r>
          </a:p>
          <a:p>
            <a:r>
              <a:rPr lang="ja-JP" altLang="en-US" dirty="0"/>
              <a:t>１８１９　</a:t>
            </a:r>
            <a:r>
              <a:rPr lang="ja-JP" altLang="en-US" dirty="0" smtClean="0"/>
              <a:t>コロンビア共和国樹立</a:t>
            </a:r>
          </a:p>
          <a:p>
            <a:r>
              <a:rPr kumimoji="1" lang="ja-JP" altLang="en-US" dirty="0"/>
              <a:t>１８２１　</a:t>
            </a:r>
            <a:r>
              <a:rPr kumimoji="1" lang="ja-JP" altLang="en-US" dirty="0" smtClean="0"/>
              <a:t>カラボボの戦い　独立の確定</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ベネズエラという国２</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１８３０　コロンビアから独立分離</a:t>
            </a:r>
          </a:p>
          <a:p>
            <a:r>
              <a:rPr lang="ja-JP" altLang="en-US" dirty="0" smtClean="0"/>
              <a:t>以後独裁的政治が</a:t>
            </a:r>
            <a:r>
              <a:rPr lang="ja-JP" altLang="en-US" dirty="0"/>
              <a:t>続き</a:t>
            </a:r>
            <a:r>
              <a:rPr lang="ja-JP" altLang="en-US" dirty="0" smtClean="0"/>
              <a:t>、混乱</a:t>
            </a:r>
          </a:p>
          <a:p>
            <a:r>
              <a:rPr lang="ja-JP" altLang="en-US" dirty="0" smtClean="0"/>
              <a:t>石油による経済的豊かさと富の偏在という問題　政治的腐敗と権力闘争が続く</a:t>
            </a:r>
          </a:p>
          <a:p>
            <a:r>
              <a:rPr lang="ja-JP" altLang="en-US" dirty="0"/>
              <a:t>１９９９　</a:t>
            </a:r>
            <a:r>
              <a:rPr lang="ja-JP" altLang="en-US" dirty="0" smtClean="0"/>
              <a:t>ウゴ・チャベス大統領　反米・ポプュリズム・ボリバル主義　→　社会主義的</a:t>
            </a:r>
            <a:r>
              <a:rPr lang="ja-JP" altLang="en-US" dirty="0" smtClean="0"/>
              <a:t>革命</a:t>
            </a:r>
            <a:endParaRPr lang="en-US" altLang="ja-JP" dirty="0" smtClean="0"/>
          </a:p>
          <a:p>
            <a:r>
              <a:rPr lang="ja-JP" altLang="en-US" dirty="0" smtClean="0"/>
              <a:t>最近の</a:t>
            </a:r>
            <a:r>
              <a:rPr lang="ja-JP" altLang="en-US" dirty="0" smtClean="0"/>
              <a:t>話題　</a:t>
            </a:r>
            <a:r>
              <a:rPr lang="ja-JP" altLang="en-US" dirty="0" smtClean="0"/>
              <a:t>チャベスの死と大統領選挙　スノーデンの亡命騒ぎ（受け入れ表明も実現せず）</a:t>
            </a:r>
            <a:endParaRPr lang="ja-JP" altLang="en-US" dirty="0" smtClean="0"/>
          </a:p>
          <a:p>
            <a:r>
              <a:rPr lang="ja-JP" altLang="en-US" dirty="0" smtClean="0"/>
              <a:t>メディアは正確に伝えていない。</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a:solidFill>
                  <a:srgbClr val="000000"/>
                </a:solidFill>
                <a:ea typeface="ＭＳ Ｐゴシック" charset="-128"/>
              </a:rPr>
              <a:t>第一節　南米の犯罪</a:t>
            </a:r>
          </a:p>
        </p:txBody>
      </p:sp>
      <p:sp>
        <p:nvSpPr>
          <p:cNvPr id="5122" name="Rectangle 2"/>
          <p:cNvSpPr>
            <a:spLocks noGrp="1" noChangeArrowheads="1"/>
          </p:cNvSpPr>
          <p:nvPr>
            <p:ph type="body" idx="1"/>
          </p:nvPr>
        </p:nvSpPr>
        <p:spPr>
          <a:xfrm>
            <a:off x="745921" y="1939885"/>
            <a:ext cx="7636320" cy="4932517"/>
          </a:xfrm>
          <a:ln/>
        </p:spPr>
        <p:txBody>
          <a:bodyPr>
            <a:normAutofit fontScale="77500" lnSpcReduction="20000"/>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第一項　ベネズエラの犯罪</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殺人事件</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108</a:t>
            </a:r>
            <a:r>
              <a:rPr lang="ja-JP" altLang="en-US" sz="2200" dirty="0">
                <a:ea typeface="ＭＳ Ｐゴシック" charset="-128"/>
              </a:rPr>
              <a:t>倍の発生率</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強盗事件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sz="2500" dirty="0"/>
              <a:t>2006</a:t>
            </a:r>
            <a:r>
              <a:rPr lang="ja-JP" altLang="en-US" sz="2500" dirty="0">
                <a:ea typeface="ＭＳ Ｐゴシック" charset="-128"/>
              </a:rPr>
              <a:t>年　</a:t>
            </a:r>
            <a:r>
              <a:rPr lang="en-US" sz="2500" dirty="0"/>
              <a:t>59,532</a:t>
            </a:r>
            <a:r>
              <a:rPr lang="ja-JP" altLang="en-US" sz="25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（前年と比較すると</a:t>
            </a:r>
            <a:r>
              <a:rPr lang="en-US" sz="2500" dirty="0"/>
              <a:t>4,676</a:t>
            </a:r>
            <a:r>
              <a:rPr lang="ja-JP" altLang="en-US" sz="2500" dirty="0">
                <a:ea typeface="ＭＳ Ｐゴシック" charset="-128"/>
              </a:rPr>
              <a:t>件増加）</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カラカス首都区は東京の約</a:t>
            </a:r>
            <a:r>
              <a:rPr lang="en-US" sz="2500" dirty="0"/>
              <a:t>88</a:t>
            </a:r>
            <a:r>
              <a:rPr lang="ja-JP" altLang="en-US" sz="25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graphicFrame>
        <p:nvGraphicFramePr>
          <p:cNvPr id="5123" name="Group 3"/>
          <p:cNvGraphicFramePr>
            <a:graphicFrameLocks noGrp="1"/>
          </p:cNvGraphicFramePr>
          <p:nvPr/>
        </p:nvGraphicFramePr>
        <p:xfrm>
          <a:off x="908641" y="2975353"/>
          <a:ext cx="7218720" cy="853686"/>
        </p:xfrm>
        <a:graphic>
          <a:graphicData uri="http://schemas.openxmlformats.org/drawingml/2006/table">
            <a:tbl>
              <a:tblPr/>
              <a:tblGrid>
                <a:gridCol w="902880"/>
                <a:gridCol w="849600"/>
                <a:gridCol w="849600"/>
                <a:gridCol w="934560"/>
                <a:gridCol w="907200"/>
                <a:gridCol w="918720"/>
                <a:gridCol w="879840"/>
                <a:gridCol w="976320"/>
              </a:tblGrid>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smtClean="0">
                          <a:ln>
                            <a:noFill/>
                          </a:ln>
                          <a:solidFill>
                            <a:srgbClr val="000000"/>
                          </a:solidFill>
                          <a:effectLst/>
                          <a:latin typeface="Arial" charset="0"/>
                          <a:ea typeface="ＭＳ Ｐゴシック" charset="-128"/>
                        </a:rPr>
                        <a:t>年</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2000</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2001</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2002</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2003</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2004</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2005</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2006</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r>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smtClean="0">
                          <a:ln>
                            <a:noFill/>
                          </a:ln>
                          <a:solidFill>
                            <a:srgbClr val="000000"/>
                          </a:solidFill>
                          <a:effectLst/>
                          <a:latin typeface="Arial" charset="0"/>
                          <a:ea typeface="ＭＳ Ｐゴシック" charset="-128"/>
                        </a:rPr>
                        <a:t>件数</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8,022</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7,960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9,570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11,330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9,719</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9,834</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12,246</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a:solidFill>
                  <a:srgbClr val="000000"/>
                </a:solidFill>
                <a:ea typeface="ＭＳ Ｐゴシック" charset="-128"/>
              </a:rPr>
              <a:t>第一節　南米の犯罪</a:t>
            </a:r>
          </a:p>
        </p:txBody>
      </p:sp>
      <p:sp>
        <p:nvSpPr>
          <p:cNvPr id="6146" name="Rectangle 2"/>
          <p:cNvSpPr>
            <a:spLocks noGrp="1" noChangeArrowheads="1"/>
          </p:cNvSpPr>
          <p:nvPr>
            <p:ph type="body" idx="1"/>
          </p:nvPr>
        </p:nvSpPr>
        <p:spPr>
          <a:xfrm>
            <a:off x="816480" y="1965807"/>
            <a:ext cx="7636320" cy="4238365"/>
          </a:xfrm>
          <a:ln/>
        </p:spPr>
        <p:txBody>
          <a:bodyPr>
            <a:normAutofit fontScale="92500" lnSpcReduction="10000"/>
          </a:bodyPr>
          <a:lstStyle/>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誘拐事件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dirty="0"/>
              <a:t>2006</a:t>
            </a:r>
            <a:r>
              <a:rPr lang="ja-JP" altLang="en-US" sz="2200" dirty="0">
                <a:ea typeface="ＭＳ Ｐゴシック" charset="-128"/>
              </a:rPr>
              <a:t>年　</a:t>
            </a:r>
            <a:r>
              <a:rPr lang="en-US" dirty="0"/>
              <a:t>821</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18,5</a:t>
            </a:r>
            <a:r>
              <a:rPr lang="ja-JP" altLang="en-US" sz="22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侵入盗事件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2006</a:t>
            </a:r>
            <a:r>
              <a:rPr lang="ja-JP" altLang="en-US" sz="2200" dirty="0">
                <a:ea typeface="ＭＳ Ｐゴシック" charset="-128"/>
              </a:rPr>
              <a:t>年</a:t>
            </a:r>
            <a:r>
              <a:rPr lang="en-US" dirty="0"/>
              <a:t> 38,908</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a:t>
            </a:r>
            <a:r>
              <a:rPr lang="ja-JP" altLang="en-US" sz="2200" dirty="0">
                <a:ea typeface="ＭＳ Ｐゴシック" charset="-128"/>
              </a:rPr>
              <a:t>前年と比較すると</a:t>
            </a:r>
            <a:r>
              <a:rPr lang="en-US" dirty="0"/>
              <a:t>4,389</a:t>
            </a:r>
            <a:r>
              <a:rPr lang="ja-JP" altLang="en-US" sz="2200" dirty="0">
                <a:ea typeface="ＭＳ Ｐゴシック" charset="-128"/>
              </a:rPr>
              <a:t>件減少</a:t>
            </a:r>
            <a:r>
              <a:rPr lang="en-US" dirty="0"/>
              <a:t>)</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72481" y="675432"/>
            <a:ext cx="7807680" cy="1062832"/>
          </a:xfrm>
          <a:ln/>
        </p:spPr>
        <p:txBody>
          <a:bodyPr tIns="54404"/>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800" dirty="0" smtClean="0">
                <a:ea typeface="ＭＳ Ｐゴシック" charset="-128"/>
              </a:rPr>
              <a:t>ベネズエラの所得格差</a:t>
            </a:r>
            <a:br>
              <a:rPr lang="ja-JP" altLang="en-US" sz="2800" dirty="0" smtClean="0">
                <a:ea typeface="ＭＳ Ｐゴシック" charset="-128"/>
              </a:rPr>
            </a:br>
            <a:endParaRPr lang="ja-JP" altLang="en-US" sz="2500" dirty="0">
              <a:solidFill>
                <a:srgbClr val="000000"/>
              </a:solidFill>
              <a:ea typeface="ＭＳ Ｐゴシック" charset="-128"/>
            </a:endParaRPr>
          </a:p>
        </p:txBody>
      </p:sp>
      <p:sp>
        <p:nvSpPr>
          <p:cNvPr id="10242" name="Rectangle 2"/>
          <p:cNvSpPr>
            <a:spLocks noGrp="1" noChangeArrowheads="1"/>
          </p:cNvSpPr>
          <p:nvPr>
            <p:ph type="body" idx="1"/>
          </p:nvPr>
        </p:nvSpPr>
        <p:spPr>
          <a:xfrm>
            <a:off x="691201" y="1960046"/>
            <a:ext cx="7636320" cy="4238365"/>
          </a:xfrm>
          <a:ln/>
        </p:spPr>
        <p:txBody>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ja-JP" altLang="en-US" sz="2200" dirty="0">
              <a:ea typeface="ＭＳ Ｐゴシック" charset="-128"/>
            </a:endParaRPr>
          </a:p>
        </p:txBody>
      </p:sp>
      <p:pic>
        <p:nvPicPr>
          <p:cNvPr id="10243" name="Picture 3"/>
          <p:cNvPicPr>
            <a:picLocks noChangeAspect="1" noChangeArrowheads="1"/>
          </p:cNvPicPr>
          <p:nvPr/>
        </p:nvPicPr>
        <p:blipFill>
          <a:blip r:embed="rId3" cstate="print"/>
          <a:srcRect/>
          <a:stretch>
            <a:fillRect/>
          </a:stretch>
        </p:blipFill>
        <p:spPr bwMode="auto">
          <a:xfrm>
            <a:off x="816481" y="2449698"/>
            <a:ext cx="7346880" cy="3755914"/>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620</Words>
  <Application>Microsoft Office PowerPoint</Application>
  <PresentationFormat>画面に合わせる (4:3)</PresentationFormat>
  <Paragraphs>227</Paragraphs>
  <Slides>26</Slides>
  <Notes>14</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エル・テステマ</vt:lpstr>
      <vt:lpstr>文化は人を守るか</vt:lpstr>
      <vt:lpstr>クラシックの演奏行為</vt:lpstr>
      <vt:lpstr>スライド 4</vt:lpstr>
      <vt:lpstr>ベネズエラという国１</vt:lpstr>
      <vt:lpstr>ベネズエラという国２</vt:lpstr>
      <vt:lpstr>第一節　南米の犯罪</vt:lpstr>
      <vt:lpstr>第一節　南米の犯罪</vt:lpstr>
      <vt:lpstr>ベネズエラの所得格差 </vt:lpstr>
      <vt:lpstr>エル・システマとは何か１</vt:lpstr>
      <vt:lpstr>エル・システマとは何か２</vt:lpstr>
      <vt:lpstr>エル・システマの歴史１</vt:lpstr>
      <vt:lpstr>エル・システマの歴史２</vt:lpstr>
      <vt:lpstr>アブレウ博士</vt:lpstr>
      <vt:lpstr>スライド 15</vt:lpstr>
      <vt:lpstr>ドゥダメル</vt:lpstr>
      <vt:lpstr>スライド 17</vt:lpstr>
      <vt:lpstr>スズキ・メソードの採用</vt:lpstr>
      <vt:lpstr>人々の生活とエル・システマの音楽教室</vt:lpstr>
      <vt:lpstr>第三節　犯罪防止のためのエル・システマ</vt:lpstr>
      <vt:lpstr>第三節　犯罪防止のためのエル・システマ</vt:lpstr>
      <vt:lpstr>犯罪防止のためのエル・システマ</vt:lpstr>
      <vt:lpstr>エル・システマの効果</vt:lpstr>
      <vt:lpstr>第三章　広島県東広島市の事例</vt:lpstr>
      <vt:lpstr>スライド 25</vt:lpstr>
      <vt:lpstr>なぜオーケストラなのか</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wakei</dc:creator>
  <cp:lastModifiedBy>wakei</cp:lastModifiedBy>
  <cp:revision>22</cp:revision>
  <dcterms:created xsi:type="dcterms:W3CDTF">2011-07-18T00:23:58Z</dcterms:created>
  <dcterms:modified xsi:type="dcterms:W3CDTF">2013-07-24T13:08:24Z</dcterms:modified>
</cp:coreProperties>
</file>