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57" r:id="rId5"/>
    <p:sldId id="263" r:id="rId6"/>
    <p:sldId id="264" r:id="rId7"/>
    <p:sldId id="265" r:id="rId8"/>
    <p:sldId id="267" r:id="rId9"/>
    <p:sldId id="268" r:id="rId10"/>
    <p:sldId id="269" r:id="rId11"/>
    <p:sldId id="260" r:id="rId12"/>
    <p:sldId id="272" r:id="rId13"/>
    <p:sldId id="273" r:id="rId14"/>
    <p:sldId id="274" r:id="rId15"/>
    <p:sldId id="262" r:id="rId16"/>
    <p:sldId id="270" r:id="rId17"/>
    <p:sldId id="261" r:id="rId18"/>
    <p:sldId id="275" r:id="rId1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02F3-A636-4D1C-95F4-3457652B962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3CC32-A98C-4980-80D8-297B6675341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5A4AB-8D29-47FC-825B-4D15ED683FB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9C62D-CC21-450E-8A04-426C8E0358F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EAB1-3208-4FC2-9478-307111AC0AE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92A59-49E9-4A4D-9C17-7AA87693A30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5838B-B00E-4F4F-AF39-04F539FA3B1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F6B2E-4127-4F21-BDC4-E61842C7782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78683-C0D9-4DCD-8D22-3FED9F31945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F2794-937A-4F05-9318-E738E2D7778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2FE60-C0B5-4A6E-8B12-551FAA23B29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EBF226-1992-4329-BF3F-214C9F5ECCC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不登校と自立支援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日本とオランダの比較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効果的措置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中学校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en-US" altLang="ja-JP" dirty="0" smtClean="0"/>
              <a:t>①</a:t>
            </a:r>
            <a:r>
              <a:rPr lang="ja-JP" altLang="en-US" dirty="0" smtClean="0"/>
              <a:t>家庭訪問を行い、学業や生活面での相談に乗るなど、様々な指導・援助を行った　　　　　　　　　　　　　</a:t>
            </a:r>
            <a:r>
              <a:rPr lang="en-US" altLang="ja-JP" dirty="0" smtClean="0"/>
              <a:t>6,290</a:t>
            </a:r>
            <a:r>
              <a:rPr lang="ja-JP" altLang="en-US" dirty="0" smtClean="0"/>
              <a:t>校</a:t>
            </a:r>
            <a:br>
              <a:rPr lang="ja-JP" altLang="en-US" dirty="0" smtClean="0"/>
            </a:br>
            <a:r>
              <a:rPr lang="ja-JP" altLang="en-US" dirty="0" smtClean="0"/>
              <a:t>②登校を促すため、電話をかけたり迎えにいくなどした　</a:t>
            </a:r>
            <a:r>
              <a:rPr lang="en-US" altLang="ja-JP" dirty="0" smtClean="0"/>
              <a:t>5,856</a:t>
            </a:r>
            <a:r>
              <a:rPr lang="ja-JP" altLang="en-US" dirty="0" smtClean="0"/>
              <a:t>校</a:t>
            </a:r>
            <a:br>
              <a:rPr lang="ja-JP" altLang="en-US" dirty="0" smtClean="0"/>
            </a:br>
            <a:r>
              <a:rPr lang="ja-JP" altLang="en-US" dirty="0" smtClean="0"/>
              <a:t>③スクールカウンセラー等が専門的に指導にあたった　　</a:t>
            </a:r>
            <a:r>
              <a:rPr lang="en-US" altLang="ja-JP" dirty="0" smtClean="0"/>
              <a:t>5,471</a:t>
            </a:r>
            <a:r>
              <a:rPr lang="ja-JP" altLang="en-US" dirty="0" smtClean="0"/>
              <a:t>校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オランダの不登校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オランダ教育の特質　世界で最も自由な教育制度の</a:t>
            </a:r>
            <a:r>
              <a:rPr lang="ja-JP" altLang="en-US" dirty="0" smtClean="0"/>
              <a:t>国　しかし出席管理は厳しい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ｃｆ　ラウラ・デッカーの事例</a:t>
            </a:r>
            <a:endParaRPr lang="ja-JP" altLang="en-US" dirty="0"/>
          </a:p>
          <a:p>
            <a:r>
              <a:rPr lang="ja-JP" altLang="en-US" dirty="0"/>
              <a:t>先進国で最も幸福な子ども（ユニセフ調査）</a:t>
            </a:r>
          </a:p>
          <a:p>
            <a:r>
              <a:rPr lang="ja-JP" altLang="en-US" dirty="0"/>
              <a:t>にもかかわらず存在するストレス　ｐ１１６</a:t>
            </a:r>
          </a:p>
          <a:p>
            <a:r>
              <a:rPr lang="ja-JP" altLang="en-US" dirty="0"/>
              <a:t>不登校の</a:t>
            </a:r>
            <a:r>
              <a:rPr lang="ja-JP" altLang="en-US" dirty="0" smtClean="0"/>
              <a:t>理由</a:t>
            </a:r>
          </a:p>
          <a:p>
            <a:pPr lvl="1"/>
            <a:r>
              <a:rPr lang="ja-JP" altLang="en-US" dirty="0" smtClean="0"/>
              <a:t>両親</a:t>
            </a:r>
            <a:r>
              <a:rPr lang="ja-JP" altLang="en-US" dirty="0"/>
              <a:t>の不仲・</a:t>
            </a:r>
            <a:r>
              <a:rPr lang="ja-JP" altLang="en-US" dirty="0" smtClean="0"/>
              <a:t>病気</a:t>
            </a:r>
          </a:p>
          <a:p>
            <a:pPr lvl="1"/>
            <a:r>
              <a:rPr lang="ja-JP" altLang="en-US" dirty="0" smtClean="0"/>
              <a:t>移民で</a:t>
            </a:r>
            <a:r>
              <a:rPr lang="ja-JP" altLang="en-US" dirty="0"/>
              <a:t>低学力</a:t>
            </a:r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オランダの不登校指針１親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夜</a:t>
            </a:r>
            <a:r>
              <a:rPr lang="ja-JP" altLang="en-US" dirty="0" smtClean="0"/>
              <a:t>の保護者会などで学校とコンタクトをとる。</a:t>
            </a:r>
          </a:p>
          <a:p>
            <a:r>
              <a:rPr lang="ja-JP" altLang="en-US" dirty="0" smtClean="0"/>
              <a:t>学校</a:t>
            </a:r>
            <a:r>
              <a:rPr lang="ja-JP" altLang="en-US" dirty="0" smtClean="0"/>
              <a:t>ガイドで、学校の不登校対策を知る。</a:t>
            </a:r>
          </a:p>
          <a:p>
            <a:r>
              <a:rPr lang="ja-JP" altLang="en-US" dirty="0" smtClean="0"/>
              <a:t>学校</a:t>
            </a:r>
            <a:r>
              <a:rPr lang="ja-JP" altLang="en-US" dirty="0" smtClean="0"/>
              <a:t>が十分に対応してくれないときには苦情委員会に訴える。</a:t>
            </a:r>
          </a:p>
          <a:p>
            <a:r>
              <a:rPr lang="ja-JP" altLang="en-US" dirty="0" smtClean="0"/>
              <a:t>参加協</a:t>
            </a:r>
            <a:r>
              <a:rPr lang="ja-JP" altLang="en-US" dirty="0" smtClean="0"/>
              <a:t>議会で対応を求める。</a:t>
            </a:r>
          </a:p>
          <a:p>
            <a:r>
              <a:rPr lang="ja-JP" altLang="en-US" dirty="0" smtClean="0"/>
              <a:t>時間割</a:t>
            </a:r>
            <a:r>
              <a:rPr lang="ja-JP" altLang="en-US" dirty="0" smtClean="0"/>
              <a:t>等で子どもの不登校状況を把握する</a:t>
            </a:r>
            <a:r>
              <a:rPr lang="ja-JP" altLang="en-US" dirty="0" smtClean="0"/>
              <a:t>。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オランダの不登校指針２学校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子どもの状況、特に不登校については親に迅速に知らせる。</a:t>
            </a:r>
          </a:p>
          <a:p>
            <a:r>
              <a:rPr lang="ja-JP" altLang="en-US" dirty="0" smtClean="0"/>
              <a:t>学校としての不登校対策を知らせる。</a:t>
            </a:r>
          </a:p>
          <a:p>
            <a:r>
              <a:rPr lang="ja-JP" altLang="en-US" dirty="0" smtClean="0"/>
              <a:t>不登校が改善されないときには、専門家に協力を求める。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オランダの不登校指針３　報告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　</a:t>
            </a:r>
            <a:r>
              <a:rPr lang="ja-JP" altLang="en-US" dirty="0" smtClean="0"/>
              <a:t>不登校を</a:t>
            </a:r>
            <a:r>
              <a:rPr lang="ja-JP" altLang="en-US" dirty="0" smtClean="0"/>
              <a:t>常に把握しておくことが必要で、校長は</a:t>
            </a:r>
            <a:r>
              <a:rPr lang="ja-JP" altLang="en-US" dirty="0" smtClean="0"/>
              <a:t>、不登校</a:t>
            </a:r>
            <a:r>
              <a:rPr lang="ja-JP" altLang="en-US" dirty="0" smtClean="0"/>
              <a:t>部局に報告する。</a:t>
            </a:r>
          </a:p>
          <a:p>
            <a:pPr lvl="1"/>
            <a:r>
              <a:rPr lang="ja-JP" altLang="en-US" dirty="0" smtClean="0"/>
              <a:t>　</a:t>
            </a:r>
            <a:r>
              <a:rPr lang="ja-JP" altLang="en-US" dirty="0" smtClean="0"/>
              <a:t>３日</a:t>
            </a:r>
            <a:r>
              <a:rPr lang="ja-JP" altLang="en-US" dirty="0" smtClean="0"/>
              <a:t>以上欠席</a:t>
            </a:r>
          </a:p>
          <a:p>
            <a:pPr lvl="1"/>
            <a:r>
              <a:rPr lang="ja-JP" altLang="en-US" dirty="0" smtClean="0"/>
              <a:t>　</a:t>
            </a:r>
            <a:r>
              <a:rPr lang="ja-JP" altLang="en-US" dirty="0" smtClean="0"/>
              <a:t>連続</a:t>
            </a:r>
            <a:r>
              <a:rPr lang="ja-JP" altLang="en-US" dirty="0" smtClean="0"/>
              <a:t>する４週間の間に１６時間以上、授業や実習を欠席</a:t>
            </a:r>
          </a:p>
          <a:p>
            <a:r>
              <a:rPr lang="ja-JP" altLang="en-US" dirty="0" smtClean="0"/>
              <a:t>　義務教育担当官に</a:t>
            </a:r>
            <a:r>
              <a:rPr lang="ja-JP" altLang="en-US" dirty="0" smtClean="0"/>
              <a:t>報告。</a:t>
            </a:r>
            <a:r>
              <a:rPr lang="ja-JP" altLang="en-US" dirty="0" smtClean="0"/>
              <a:t>担当者は実情を調査し、解決策をさぐる。１２歳以上の場合には、地区法律担当が加わり、社会保険庁に報告する</a:t>
            </a:r>
            <a:r>
              <a:rPr lang="ja-JP" altLang="en-US" dirty="0" smtClean="0"/>
              <a:t>。１６歳</a:t>
            </a:r>
            <a:r>
              <a:rPr lang="ja-JP" altLang="en-US" dirty="0" smtClean="0"/>
              <a:t>、</a:t>
            </a:r>
            <a:r>
              <a:rPr lang="ja-JP" altLang="en-US" dirty="0" smtClean="0"/>
              <a:t>１７歳は</a:t>
            </a:r>
            <a:r>
              <a:rPr lang="ja-JP" altLang="en-US" dirty="0" smtClean="0"/>
              <a:t>児童</a:t>
            </a:r>
            <a:r>
              <a:rPr lang="ja-JP" altLang="en-US" dirty="0" smtClean="0"/>
              <a:t>手当支給停止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ラウラ・デッカーから考える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１９９５年生まれで海洋冒険家</a:t>
            </a:r>
          </a:p>
          <a:p>
            <a:r>
              <a:rPr lang="ja-JP" altLang="en-US" dirty="0"/>
              <a:t>２０１２年</a:t>
            </a:r>
            <a:r>
              <a:rPr lang="ja-JP" altLang="en-US" dirty="0" smtClean="0"/>
              <a:t>、１６歳でヨット単独世界一周の最年少記録を樹立</a:t>
            </a:r>
          </a:p>
          <a:p>
            <a:r>
              <a:rPr kumimoji="1" lang="ja-JP" altLang="en-US" dirty="0" smtClean="0"/>
              <a:t>２００９</a:t>
            </a:r>
            <a:r>
              <a:rPr lang="ja-JP" altLang="en-US" dirty="0" smtClean="0"/>
              <a:t>年スタートの</a:t>
            </a:r>
            <a:r>
              <a:rPr lang="ja-JP" altLang="en-US" dirty="0"/>
              <a:t>予定　</a:t>
            </a:r>
            <a:r>
              <a:rPr lang="ja-JP" altLang="en-US" dirty="0" smtClean="0"/>
              <a:t>→　児童保護局が禁止、拘束（背景として義務教育を一年間休むことの是非も）　→　（逃走などあったが）　訴訟　→　勝訴して航海に出発</a:t>
            </a:r>
          </a:p>
          <a:p>
            <a:r>
              <a:rPr kumimoji="1" lang="ja-JP" altLang="en-US" dirty="0" smtClean="0"/>
              <a:t>オランダで大議論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テキストの例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登校しようとすると腹痛</a:t>
            </a:r>
          </a:p>
          <a:p>
            <a:r>
              <a:rPr kumimoji="1" lang="ja-JP" altLang="en-US" smtClean="0"/>
              <a:t>学校にいかずインターネットで交遊関係をもつ少女</a:t>
            </a:r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オランダの自立支援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学校での対応  カウンセラー</a:t>
            </a:r>
            <a:r>
              <a:rPr lang="en-US" altLang="ja-JP" dirty="0" smtClean="0"/>
              <a:t>(</a:t>
            </a:r>
            <a:r>
              <a:rPr lang="ja-JP" altLang="en-US" dirty="0" smtClean="0"/>
              <a:t>優れた教師が講習・試験を受けて資格をとる。</a:t>
            </a:r>
            <a:r>
              <a:rPr lang="en-US" altLang="ja-JP" dirty="0" smtClean="0"/>
              <a:t>)</a:t>
            </a:r>
            <a:r>
              <a:rPr lang="ja-JP" altLang="en-US" smtClean="0"/>
              <a:t>が日常的に相談に</a:t>
            </a:r>
          </a:p>
          <a:p>
            <a:r>
              <a:rPr lang="ja-JP" altLang="en-US" dirty="0" smtClean="0"/>
              <a:t>義務</a:t>
            </a:r>
            <a:r>
              <a:rPr lang="ja-JP" altLang="en-US" dirty="0"/>
              <a:t>教育の修了が労働の条件</a:t>
            </a:r>
          </a:p>
          <a:p>
            <a:r>
              <a:rPr lang="ja-JP" altLang="en-US" dirty="0"/>
              <a:t>企業・自治体・学校の協力による義務教育修了と職業技術教育の実施　労働資格の獲得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オランダのいじめ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いじめは多数起きている。</a:t>
            </a:r>
          </a:p>
          <a:p>
            <a:r>
              <a:rPr lang="ja-JP" altLang="en-US" smtClean="0"/>
              <a:t>ただし</a:t>
            </a:r>
            <a:r>
              <a:rPr lang="ja-JP" altLang="en-US" smtClean="0"/>
              <a:t>、学校選択制度</a:t>
            </a:r>
            <a:r>
              <a:rPr lang="ja-JP" altLang="en-US" smtClean="0"/>
              <a:t>のため</a:t>
            </a:r>
            <a:r>
              <a:rPr lang="ja-JP" altLang="en-US" smtClean="0"/>
              <a:t>に</a:t>
            </a:r>
            <a:r>
              <a:rPr lang="ja-JP" altLang="en-US" smtClean="0"/>
              <a:t>、深刻な事例は極めて</a:t>
            </a:r>
            <a:r>
              <a:rPr lang="ja-JP" altLang="en-US" smtClean="0"/>
              <a:t>少ない。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教育から教育制度へ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核は教育だが、条件・環境としての教育制度</a:t>
            </a:r>
          </a:p>
          <a:p>
            <a:r>
              <a:rPr lang="ja-JP" altLang="en-US"/>
              <a:t>教育制度が教育の質を条件付ける</a:t>
            </a:r>
          </a:p>
          <a:p>
            <a:pPr>
              <a:buFontTx/>
              <a:buNone/>
            </a:pPr>
            <a:r>
              <a:rPr lang="ja-JP" altLang="en-US"/>
              <a:t>　　何故サドベリバレイの教育が可能か</a:t>
            </a:r>
          </a:p>
          <a:p>
            <a:r>
              <a:rPr lang="ja-JP" altLang="en-US"/>
              <a:t>制度を変えることで、教育を変えることが可能</a:t>
            </a:r>
          </a:p>
          <a:p>
            <a:r>
              <a:rPr lang="ja-JP" altLang="en-US"/>
              <a:t>教育の中で起きている問題を、制度がどう対応しているかも重要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不登校問題の位相</a:t>
            </a:r>
            <a:endParaRPr lang="ja-JP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教育を受けることの必要性</a:t>
            </a:r>
          </a:p>
          <a:p>
            <a:r>
              <a:rPr lang="ja-JP" altLang="en-US" dirty="0" smtClean="0"/>
              <a:t>義務教育修了</a:t>
            </a:r>
          </a:p>
          <a:p>
            <a:pPr lvl="1"/>
            <a:r>
              <a:rPr lang="ja-JP" altLang="en-US" dirty="0" smtClean="0"/>
              <a:t>卒業</a:t>
            </a:r>
            <a:r>
              <a:rPr lang="ja-JP" altLang="en-US" dirty="0"/>
              <a:t>資格をどう認定する</a:t>
            </a:r>
            <a:r>
              <a:rPr lang="ja-JP" altLang="en-US" dirty="0" smtClean="0"/>
              <a:t>か</a:t>
            </a:r>
          </a:p>
          <a:p>
            <a:pPr lvl="1"/>
            <a:r>
              <a:rPr lang="ja-JP" altLang="en-US" dirty="0" smtClean="0"/>
              <a:t>卒業資格をどう扱う</a:t>
            </a:r>
            <a:r>
              <a:rPr lang="ja-JP" altLang="en-US" dirty="0" smtClean="0"/>
              <a:t>か</a:t>
            </a:r>
          </a:p>
          <a:p>
            <a:r>
              <a:rPr lang="ja-JP" altLang="en-US" dirty="0" smtClean="0"/>
              <a:t>少年犯罪の問題（オランダは強調）</a:t>
            </a:r>
          </a:p>
          <a:p>
            <a:r>
              <a:rPr lang="ja-JP" altLang="en-US" dirty="0" smtClean="0"/>
              <a:t>就労の問題（オランダでは義務教育未修了は就労できない）</a:t>
            </a:r>
            <a:endParaRPr lang="ja-JP" altLang="en-US" dirty="0" smtClean="0"/>
          </a:p>
          <a:p>
            <a:pPr>
              <a:buFontTx/>
              <a:buNone/>
            </a:pPr>
            <a:r>
              <a:rPr lang="ja-JP" altLang="en-US" dirty="0"/>
              <a:t>　</a:t>
            </a:r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教育観の問題としての不登校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何故学校に行くのか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　　　　義務（いやいや）←→楽しい（進んで）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何故学校に行かないのか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　　　　さぼり・病気・不適応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不登校数は減少、割合は維持（長期的には増加）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不登校への対応の変化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　　　　問題視から許容へ　本当にそれでよい</a:t>
            </a:r>
            <a:r>
              <a:rPr lang="ja-JP" altLang="en-US" dirty="0" smtClean="0"/>
              <a:t>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スクールカウンセラーはどうすべきか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不登校児童生徒数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　小学校：</a:t>
            </a:r>
            <a:r>
              <a:rPr lang="en-US" altLang="ja-JP" dirty="0" smtClean="0"/>
              <a:t>22,327</a:t>
            </a:r>
            <a:r>
              <a:rPr lang="ja-JP" altLang="en-US" dirty="0" smtClean="0"/>
              <a:t>人　　男女比：</a:t>
            </a:r>
            <a:r>
              <a:rPr lang="en-US" altLang="ja-JP" dirty="0" smtClean="0"/>
              <a:t>52.5</a:t>
            </a:r>
            <a:r>
              <a:rPr lang="ja-JP" altLang="en-US" dirty="0" smtClean="0"/>
              <a:t>％：</a:t>
            </a:r>
            <a:r>
              <a:rPr lang="en-US" altLang="ja-JP" dirty="0" smtClean="0"/>
              <a:t>47.4</a:t>
            </a:r>
            <a:r>
              <a:rPr lang="ja-JP" altLang="en-US" dirty="0" smtClean="0"/>
              <a:t>％中学校：</a:t>
            </a:r>
            <a:r>
              <a:rPr lang="en-US" altLang="ja-JP" dirty="0" smtClean="0"/>
              <a:t>100,105</a:t>
            </a:r>
            <a:r>
              <a:rPr lang="ja-JP" altLang="en-US" dirty="0" smtClean="0"/>
              <a:t>人　男女比：</a:t>
            </a:r>
            <a:r>
              <a:rPr lang="en-US" altLang="ja-JP" dirty="0" smtClean="0"/>
              <a:t>50.1</a:t>
            </a:r>
            <a:r>
              <a:rPr lang="ja-JP" altLang="en-US" dirty="0" smtClean="0"/>
              <a:t>％：</a:t>
            </a:r>
            <a:r>
              <a:rPr lang="en-US" altLang="ja-JP" dirty="0" smtClean="0"/>
              <a:t>49.9</a:t>
            </a:r>
            <a:r>
              <a:rPr lang="ja-JP" altLang="en-US" dirty="0" smtClean="0"/>
              <a:t>％</a:t>
            </a:r>
            <a:br>
              <a:rPr lang="ja-JP" altLang="en-US" dirty="0" smtClean="0"/>
            </a:br>
            <a:r>
              <a:rPr lang="ja-JP" altLang="en-US" dirty="0" smtClean="0"/>
              <a:t>小・中計：</a:t>
            </a:r>
            <a:r>
              <a:rPr lang="en-US" altLang="ja-JP" dirty="0" smtClean="0"/>
              <a:t>122,432</a:t>
            </a:r>
            <a:r>
              <a:rPr lang="ja-JP" altLang="en-US" dirty="0" smtClean="0"/>
              <a:t>人 男女比：</a:t>
            </a:r>
            <a:r>
              <a:rPr lang="en-US" altLang="ja-JP" dirty="0" smtClean="0"/>
              <a:t>50.5</a:t>
            </a:r>
            <a:r>
              <a:rPr lang="ja-JP" altLang="en-US" dirty="0" smtClean="0"/>
              <a:t>％：</a:t>
            </a:r>
            <a:r>
              <a:rPr lang="en-US" altLang="ja-JP" dirty="0" smtClean="0"/>
              <a:t>49.5</a:t>
            </a:r>
            <a:r>
              <a:rPr lang="ja-JP" altLang="en-US" dirty="0" smtClean="0"/>
              <a:t>％</a:t>
            </a:r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Ｃｆ　オランダ  </a:t>
            </a:r>
            <a:r>
              <a:rPr lang="en-US" altLang="ja-JP" dirty="0" smtClean="0"/>
              <a:t>(</a:t>
            </a:r>
            <a:r>
              <a:rPr lang="ja-JP" altLang="en-US" dirty="0" smtClean="0"/>
              <a:t>人口が日本の</a:t>
            </a:r>
            <a:r>
              <a:rPr lang="en-US" altLang="ja-JP" dirty="0" smtClean="0"/>
              <a:t>10</a:t>
            </a:r>
            <a:r>
              <a:rPr lang="ja-JP" altLang="en-US" dirty="0" smtClean="0"/>
              <a:t>分の１強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1995-96</a:t>
            </a:r>
            <a:r>
              <a:rPr lang="ja-JP" altLang="en-US" dirty="0" smtClean="0"/>
              <a:t>　  </a:t>
            </a:r>
            <a:r>
              <a:rPr lang="en-US" altLang="ja-JP" dirty="0" smtClean="0"/>
              <a:t>30,236</a:t>
            </a:r>
          </a:p>
          <a:p>
            <a:pPr>
              <a:buNone/>
            </a:pPr>
            <a:r>
              <a:rPr lang="ja-JP" altLang="en-US" dirty="0" smtClean="0"/>
              <a:t>  </a:t>
            </a:r>
            <a:r>
              <a:rPr lang="en-US" altLang="ja-JP" dirty="0" smtClean="0"/>
              <a:t>1999-2000</a:t>
            </a:r>
            <a:r>
              <a:rPr lang="ja-JP" altLang="en-US" dirty="0" smtClean="0"/>
              <a:t> </a:t>
            </a:r>
            <a:r>
              <a:rPr lang="en-US" altLang="ja-JP" dirty="0" smtClean="0"/>
              <a:t>24,821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/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全児童中の割合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小学校：</a:t>
            </a:r>
            <a:r>
              <a:rPr lang="en-US" altLang="ja-JP" dirty="0" smtClean="0"/>
              <a:t>0.32</a:t>
            </a:r>
            <a:r>
              <a:rPr lang="ja-JP" altLang="en-US" dirty="0" smtClean="0"/>
              <a:t>％（</a:t>
            </a:r>
            <a:r>
              <a:rPr lang="en-US" altLang="ja-JP" dirty="0" smtClean="0"/>
              <a:t>316</a:t>
            </a:r>
            <a:r>
              <a:rPr lang="ja-JP" altLang="en-US" dirty="0" smtClean="0"/>
              <a:t>人に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人）</a:t>
            </a:r>
            <a:br>
              <a:rPr lang="ja-JP" altLang="en-US" dirty="0" smtClean="0"/>
            </a:br>
            <a:r>
              <a:rPr lang="ja-JP" altLang="en-US" dirty="0" smtClean="0"/>
              <a:t>中学校：</a:t>
            </a:r>
            <a:r>
              <a:rPr lang="en-US" altLang="ja-JP" dirty="0" smtClean="0"/>
              <a:t>2.77</a:t>
            </a:r>
            <a:r>
              <a:rPr lang="ja-JP" altLang="en-US" dirty="0" smtClean="0"/>
              <a:t>％（</a:t>
            </a:r>
            <a:r>
              <a:rPr lang="en-US" altLang="ja-JP" dirty="0" smtClean="0"/>
              <a:t>36</a:t>
            </a:r>
            <a:r>
              <a:rPr lang="ja-JP" altLang="en-US" dirty="0" smtClean="0"/>
              <a:t>人に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人）</a:t>
            </a:r>
            <a:br>
              <a:rPr lang="ja-JP" altLang="en-US" dirty="0" smtClean="0"/>
            </a:br>
            <a:r>
              <a:rPr lang="ja-JP" altLang="en-US" dirty="0" smtClean="0"/>
              <a:t>合計　：</a:t>
            </a:r>
            <a:r>
              <a:rPr lang="en-US" altLang="ja-JP" dirty="0" smtClean="0"/>
              <a:t>1.15</a:t>
            </a:r>
            <a:r>
              <a:rPr lang="ja-JP" altLang="en-US" dirty="0" smtClean="0"/>
              <a:t>％（</a:t>
            </a:r>
            <a:r>
              <a:rPr lang="en-US" altLang="ja-JP" dirty="0" smtClean="0"/>
              <a:t>87</a:t>
            </a:r>
            <a:r>
              <a:rPr lang="ja-JP" altLang="en-US" dirty="0" smtClean="0"/>
              <a:t>人に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人）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不登校児童在籍学校数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小学校：</a:t>
            </a:r>
            <a:r>
              <a:rPr lang="en-US" altLang="zh-CN" dirty="0" smtClean="0"/>
              <a:t>9,545</a:t>
            </a:r>
            <a:r>
              <a:rPr lang="zh-CN" altLang="en-US" dirty="0" smtClean="0"/>
              <a:t>校（</a:t>
            </a:r>
            <a:r>
              <a:rPr lang="en-US" altLang="zh-CN" dirty="0" smtClean="0"/>
              <a:t>42.9</a:t>
            </a:r>
            <a:r>
              <a:rPr lang="zh-CN" altLang="en-US" dirty="0" smtClean="0"/>
              <a:t>％）</a:t>
            </a:r>
            <a:br>
              <a:rPr lang="zh-CN" altLang="en-US" dirty="0" smtClean="0"/>
            </a:br>
            <a:r>
              <a:rPr lang="zh-CN" altLang="en-US" dirty="0" smtClean="0"/>
              <a:t>中学校：</a:t>
            </a:r>
            <a:r>
              <a:rPr lang="en-US" altLang="zh-CN" dirty="0" smtClean="0"/>
              <a:t>9,328</a:t>
            </a:r>
            <a:r>
              <a:rPr lang="zh-CN" altLang="en-US" dirty="0" smtClean="0"/>
              <a:t>校（</a:t>
            </a:r>
            <a:r>
              <a:rPr lang="en-US" altLang="zh-CN" dirty="0" smtClean="0"/>
              <a:t>85.5</a:t>
            </a:r>
            <a:r>
              <a:rPr lang="zh-CN" altLang="en-US" dirty="0" smtClean="0"/>
              <a:t>％）</a:t>
            </a:r>
            <a:br>
              <a:rPr lang="zh-CN" altLang="en-US" dirty="0" smtClean="0"/>
            </a:br>
            <a:r>
              <a:rPr lang="zh-CN" altLang="en-US" dirty="0" smtClean="0"/>
              <a:t>合計　：</a:t>
            </a:r>
            <a:r>
              <a:rPr lang="en-US" altLang="zh-CN" dirty="0" smtClean="0"/>
              <a:t>18,873</a:t>
            </a:r>
            <a:r>
              <a:rPr lang="zh-CN" altLang="en-US" dirty="0" smtClean="0"/>
              <a:t>校（</a:t>
            </a:r>
            <a:r>
              <a:rPr lang="en-US" altLang="zh-CN" dirty="0" smtClean="0"/>
              <a:t>56.9</a:t>
            </a:r>
            <a:r>
              <a:rPr lang="zh-CN" altLang="en-US" dirty="0" smtClean="0"/>
              <a:t>％）</a:t>
            </a:r>
            <a:br>
              <a:rPr lang="zh-CN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きっかけと考えられること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小学校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en-US" altLang="ja-JP" dirty="0" smtClean="0"/>
              <a:t>①</a:t>
            </a:r>
            <a:r>
              <a:rPr lang="ja-JP" altLang="en-US" dirty="0" smtClean="0"/>
              <a:t>本人に関わる問題　　　　</a:t>
            </a:r>
            <a:r>
              <a:rPr lang="en-US" altLang="ja-JP" dirty="0" smtClean="0"/>
              <a:t>9,829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44.0</a:t>
            </a:r>
            <a:r>
              <a:rPr lang="ja-JP" altLang="en-US" dirty="0" smtClean="0"/>
              <a:t>％）</a:t>
            </a:r>
            <a:br>
              <a:rPr lang="ja-JP" altLang="en-US" dirty="0" smtClean="0"/>
            </a:br>
            <a:r>
              <a:rPr lang="ja-JP" altLang="en-US" dirty="0" smtClean="0"/>
              <a:t>②親子関係問題　　　　　　</a:t>
            </a:r>
            <a:r>
              <a:rPr lang="en-US" altLang="ja-JP" dirty="0" smtClean="0"/>
              <a:t>4,303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19.3</a:t>
            </a:r>
            <a:r>
              <a:rPr lang="ja-JP" altLang="en-US" dirty="0" smtClean="0"/>
              <a:t>％）</a:t>
            </a:r>
            <a:br>
              <a:rPr lang="ja-JP" altLang="en-US" dirty="0" smtClean="0"/>
            </a:br>
            <a:r>
              <a:rPr lang="ja-JP" altLang="en-US" dirty="0" smtClean="0"/>
              <a:t>③いじめを除く友人関係　</a:t>
            </a:r>
            <a:r>
              <a:rPr lang="en-US" altLang="ja-JP" dirty="0" smtClean="0"/>
              <a:t>2,640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11.8</a:t>
            </a:r>
            <a:r>
              <a:rPr lang="ja-JP" altLang="en-US" dirty="0" smtClean="0"/>
              <a:t>％）</a:t>
            </a:r>
            <a:br>
              <a:rPr lang="ja-JP" altLang="en-US" dirty="0" smtClean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中学校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en-US" altLang="ja-JP" dirty="0" smtClean="0"/>
              <a:t>①</a:t>
            </a:r>
            <a:r>
              <a:rPr lang="ja-JP" altLang="en-US" dirty="0" smtClean="0"/>
              <a:t>本人に関わる問題 　　</a:t>
            </a:r>
            <a:r>
              <a:rPr lang="en-US" altLang="ja-JP" dirty="0" smtClean="0"/>
              <a:t>43,001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43.0</a:t>
            </a:r>
            <a:r>
              <a:rPr lang="ja-JP" altLang="en-US" dirty="0" smtClean="0"/>
              <a:t>％）</a:t>
            </a:r>
            <a:br>
              <a:rPr lang="ja-JP" altLang="en-US" dirty="0" smtClean="0"/>
            </a:br>
            <a:r>
              <a:rPr lang="ja-JP" altLang="en-US" dirty="0" smtClean="0"/>
              <a:t>②いじめを除く友人関係　</a:t>
            </a:r>
            <a:r>
              <a:rPr lang="en-US" altLang="ja-JP" dirty="0" smtClean="0"/>
              <a:t>19,084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19.1</a:t>
            </a:r>
            <a:r>
              <a:rPr lang="ja-JP" altLang="en-US" dirty="0" smtClean="0"/>
              <a:t>％）</a:t>
            </a:r>
            <a:br>
              <a:rPr lang="ja-JP" altLang="en-US" dirty="0" smtClean="0"/>
            </a:br>
            <a:r>
              <a:rPr lang="ja-JP" altLang="en-US" dirty="0" smtClean="0"/>
              <a:t>③学業の不振　　　　　　　</a:t>
            </a:r>
            <a:r>
              <a:rPr lang="en-US" altLang="ja-JP" dirty="0" smtClean="0"/>
              <a:t>11,041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11.0</a:t>
            </a:r>
            <a:r>
              <a:rPr lang="ja-JP" altLang="en-US" dirty="0" smtClean="0"/>
              <a:t>％）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登校するようになった効果的措置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小学校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en-US" altLang="ja-JP" dirty="0" smtClean="0"/>
              <a:t>①</a:t>
            </a:r>
            <a:r>
              <a:rPr lang="ja-JP" altLang="en-US" dirty="0" smtClean="0"/>
              <a:t>登校を促すため、電話をかけたり迎えにいくなどした　                                  </a:t>
            </a:r>
            <a:r>
              <a:rPr lang="en-US" altLang="ja-JP" dirty="0" smtClean="0"/>
              <a:t>3,608</a:t>
            </a:r>
            <a:r>
              <a:rPr lang="ja-JP" altLang="en-US" dirty="0" smtClean="0"/>
              <a:t>校</a:t>
            </a:r>
            <a:br>
              <a:rPr lang="ja-JP" altLang="en-US" dirty="0" smtClean="0"/>
            </a:br>
            <a:r>
              <a:rPr lang="ja-JP" altLang="en-US" dirty="0" smtClean="0"/>
              <a:t>②家庭訪問を行い、学業や生活面での相談に乗るなど、　様々な指導・援助を行った　　　　　　　　　　　                         </a:t>
            </a:r>
            <a:r>
              <a:rPr lang="en-US" altLang="ja-JP" dirty="0" smtClean="0"/>
              <a:t>3,272</a:t>
            </a:r>
            <a:r>
              <a:rPr lang="ja-JP" altLang="en-US" dirty="0" smtClean="0"/>
              <a:t>校                                      </a:t>
            </a:r>
            <a:br>
              <a:rPr lang="ja-JP" altLang="en-US" dirty="0" smtClean="0"/>
            </a:br>
            <a:r>
              <a:rPr lang="ja-JP" altLang="en-US" dirty="0" smtClean="0"/>
              <a:t>③保護者の協力を求めて、家族関係や家庭生活の改善を図った　　　　　　　　　</a:t>
            </a:r>
            <a:r>
              <a:rPr lang="en-US" altLang="ja-JP" dirty="0" smtClean="0"/>
              <a:t>3,044</a:t>
            </a:r>
            <a:r>
              <a:rPr lang="ja-JP" altLang="en-US" dirty="0" smtClean="0"/>
              <a:t>校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394</Words>
  <Application>Microsoft Office PowerPoint</Application>
  <PresentationFormat>画面に合わせる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標準デザイン</vt:lpstr>
      <vt:lpstr>不登校と自立支援</vt:lpstr>
      <vt:lpstr>教育から教育制度へ</vt:lpstr>
      <vt:lpstr>不登校問題の位相</vt:lpstr>
      <vt:lpstr>教育観の問題としての不登校</vt:lpstr>
      <vt:lpstr>不登校児童生徒数</vt:lpstr>
      <vt:lpstr>全児童中の割合</vt:lpstr>
      <vt:lpstr>不登校児童在籍学校数</vt:lpstr>
      <vt:lpstr>きっかけと考えられること</vt:lpstr>
      <vt:lpstr>登校するようになった効果的措置</vt:lpstr>
      <vt:lpstr>効果的措置2</vt:lpstr>
      <vt:lpstr>オランダの不登校</vt:lpstr>
      <vt:lpstr>オランダの不登校指針１親</vt:lpstr>
      <vt:lpstr>オランダの不登校指針２学校</vt:lpstr>
      <vt:lpstr>オランダの不登校指針３　報告</vt:lpstr>
      <vt:lpstr>ラウラ・デッカーから考える</vt:lpstr>
      <vt:lpstr>テキストの例</vt:lpstr>
      <vt:lpstr>オランダの自立支援</vt:lpstr>
      <vt:lpstr>オランダのいじめ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不登校と自立支援</dc:title>
  <dc:creator>wakei</dc:creator>
  <cp:lastModifiedBy>wakei</cp:lastModifiedBy>
  <cp:revision>12</cp:revision>
  <dcterms:created xsi:type="dcterms:W3CDTF">2008-06-18T13:08:06Z</dcterms:created>
  <dcterms:modified xsi:type="dcterms:W3CDTF">2013-06-26T19:58:14Z</dcterms:modified>
</cp:coreProperties>
</file>