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59" r:id="rId5"/>
    <p:sldId id="260" r:id="rId6"/>
    <p:sldId id="261" r:id="rId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4A7AD6E9-0E6F-491C-8A72-945B93DBD9EC}" type="datetimeFigureOut">
              <a:rPr kumimoji="1" lang="ja-JP" altLang="en-US" smtClean="0"/>
              <a:pPr/>
              <a:t>2013/6/12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CBFC7E9-1A94-4B6A-B90B-F047ACECD6B4}"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7AD6E9-0E6F-491C-8A72-945B93DBD9EC}" type="datetimeFigureOut">
              <a:rPr kumimoji="1" lang="ja-JP" altLang="en-US" smtClean="0"/>
              <a:pPr/>
              <a:t>2013/6/12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CBFC7E9-1A94-4B6A-B90B-F047ACECD6B4}"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7AD6E9-0E6F-491C-8A72-945B93DBD9EC}" type="datetimeFigureOut">
              <a:rPr kumimoji="1" lang="ja-JP" altLang="en-US" smtClean="0"/>
              <a:pPr/>
              <a:t>2013/6/12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CBFC7E9-1A94-4B6A-B90B-F047ACECD6B4}"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7AD6E9-0E6F-491C-8A72-945B93DBD9EC}" type="datetimeFigureOut">
              <a:rPr kumimoji="1" lang="ja-JP" altLang="en-US" smtClean="0"/>
              <a:pPr/>
              <a:t>2013/6/12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CBFC7E9-1A94-4B6A-B90B-F047ACECD6B4}"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4A7AD6E9-0E6F-491C-8A72-945B93DBD9EC}" type="datetimeFigureOut">
              <a:rPr kumimoji="1" lang="ja-JP" altLang="en-US" smtClean="0"/>
              <a:pPr/>
              <a:t>2013/6/12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CBFC7E9-1A94-4B6A-B90B-F047ACECD6B4}"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A7AD6E9-0E6F-491C-8A72-945B93DBD9EC}" type="datetimeFigureOut">
              <a:rPr kumimoji="1" lang="ja-JP" altLang="en-US" smtClean="0"/>
              <a:pPr/>
              <a:t>2013/6/12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CBFC7E9-1A94-4B6A-B90B-F047ACECD6B4}"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4A7AD6E9-0E6F-491C-8A72-945B93DBD9EC}" type="datetimeFigureOut">
              <a:rPr kumimoji="1" lang="ja-JP" altLang="en-US" smtClean="0"/>
              <a:pPr/>
              <a:t>2013/6/12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BCBFC7E9-1A94-4B6A-B90B-F047ACECD6B4}"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4A7AD6E9-0E6F-491C-8A72-945B93DBD9EC}" type="datetimeFigureOut">
              <a:rPr kumimoji="1" lang="ja-JP" altLang="en-US" smtClean="0"/>
              <a:pPr/>
              <a:t>2013/6/12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BCBFC7E9-1A94-4B6A-B90B-F047ACECD6B4}"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A7AD6E9-0E6F-491C-8A72-945B93DBD9EC}" type="datetimeFigureOut">
              <a:rPr kumimoji="1" lang="ja-JP" altLang="en-US" smtClean="0"/>
              <a:pPr/>
              <a:t>2013/6/12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CBFC7E9-1A94-4B6A-B90B-F047ACECD6B4}"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A7AD6E9-0E6F-491C-8A72-945B93DBD9EC}" type="datetimeFigureOut">
              <a:rPr kumimoji="1" lang="ja-JP" altLang="en-US" smtClean="0"/>
              <a:pPr/>
              <a:t>2013/6/12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CBFC7E9-1A94-4B6A-B90B-F047ACECD6B4}"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A7AD6E9-0E6F-491C-8A72-945B93DBD9EC}" type="datetimeFigureOut">
              <a:rPr kumimoji="1" lang="ja-JP" altLang="en-US" smtClean="0"/>
              <a:pPr/>
              <a:t>2013/6/12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CBFC7E9-1A94-4B6A-B90B-F047ACECD6B4}"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AD6E9-0E6F-491C-8A72-945B93DBD9EC}" type="datetimeFigureOut">
              <a:rPr kumimoji="1" lang="ja-JP" altLang="en-US" smtClean="0"/>
              <a:pPr/>
              <a:t>2013/6/12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BFC7E9-1A94-4B6A-B90B-F047ACECD6B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科学的認識と表現と自己実現</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仮説実験授業と斉藤喜博</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斉藤喜</a:t>
            </a:r>
            <a:r>
              <a:rPr lang="ja-JP" altLang="en-US" dirty="0" smtClean="0"/>
              <a:t>博とロジャース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ロジャースの原則</a:t>
            </a:r>
          </a:p>
          <a:p>
            <a:pPr lvl="1"/>
            <a:r>
              <a:rPr lang="ja-JP" altLang="en-US" dirty="0" smtClean="0"/>
              <a:t>無条件の受容</a:t>
            </a:r>
          </a:p>
          <a:p>
            <a:pPr lvl="1"/>
            <a:r>
              <a:rPr kumimoji="1" lang="ja-JP" altLang="en-US" dirty="0" smtClean="0"/>
              <a:t>共感的理解</a:t>
            </a:r>
          </a:p>
          <a:p>
            <a:pPr lvl="1"/>
            <a:r>
              <a:rPr lang="ja-JP" altLang="en-US" dirty="0"/>
              <a:t>自己</a:t>
            </a:r>
            <a:r>
              <a:rPr lang="ja-JP" altLang="en-US" dirty="0" smtClean="0"/>
              <a:t>一致</a:t>
            </a:r>
          </a:p>
          <a:p>
            <a:r>
              <a:rPr lang="ja-JP" altLang="en-US" dirty="0" smtClean="0"/>
              <a:t>斉藤の授業原則（発問ではない問いかけ）</a:t>
            </a:r>
          </a:p>
          <a:p>
            <a:pPr lvl="1"/>
            <a:r>
              <a:rPr lang="ja-JP" altLang="en-US" dirty="0" smtClean="0"/>
              <a:t>二択の提起</a:t>
            </a:r>
          </a:p>
          <a:p>
            <a:pPr lvl="1"/>
            <a:r>
              <a:rPr lang="ja-JP" altLang="en-US" dirty="0" smtClean="0"/>
              <a:t>自分にもわからない</a:t>
            </a:r>
          </a:p>
          <a:p>
            <a:pPr lvl="1"/>
            <a:r>
              <a:rPr lang="ja-JP" altLang="en-US" dirty="0" smtClean="0"/>
              <a:t>正解がない（どの答えも正解）</a:t>
            </a:r>
          </a:p>
          <a:p>
            <a:endParaRPr lang="ja-JP" altLang="en-US" dirty="0" smtClean="0"/>
          </a:p>
          <a:p>
            <a:endParaRPr lang="ja-JP" altLang="en-US" dirty="0" smtClean="0"/>
          </a:p>
          <a:p>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ja-JP" altLang="en-US"/>
              <a:t>行動と科学的認識（１）</a:t>
            </a:r>
          </a:p>
        </p:txBody>
      </p:sp>
      <p:sp>
        <p:nvSpPr>
          <p:cNvPr id="8195" name="Rectangle 3"/>
          <p:cNvSpPr>
            <a:spLocks noGrp="1" noChangeArrowheads="1"/>
          </p:cNvSpPr>
          <p:nvPr>
            <p:ph type="body" idx="1"/>
          </p:nvPr>
        </p:nvSpPr>
        <p:spPr/>
        <p:txBody>
          <a:bodyPr>
            <a:normAutofit lnSpcReduction="10000"/>
          </a:bodyPr>
          <a:lstStyle/>
          <a:p>
            <a:pPr>
              <a:lnSpc>
                <a:spcPct val="90000"/>
              </a:lnSpc>
            </a:pPr>
            <a:r>
              <a:rPr lang="ja-JP" altLang="en-US"/>
              <a:t>個人は「科学的認識」をもつと、モラルを尊重した行動をとるようになるのか。</a:t>
            </a:r>
          </a:p>
          <a:p>
            <a:pPr>
              <a:lnSpc>
                <a:spcPct val="90000"/>
              </a:lnSpc>
              <a:buFontTx/>
              <a:buNone/>
            </a:pPr>
            <a:r>
              <a:rPr lang="ja-JP" altLang="en-US"/>
              <a:t>　　ａ　正しい認識が正しい行動の基礎となる。</a:t>
            </a:r>
          </a:p>
          <a:p>
            <a:pPr>
              <a:lnSpc>
                <a:spcPct val="90000"/>
              </a:lnSpc>
              <a:buFontTx/>
              <a:buNone/>
            </a:pPr>
            <a:r>
              <a:rPr lang="ja-JP" altLang="en-US"/>
              <a:t>　　ｂ　認識と行動は全く別ものだ。</a:t>
            </a:r>
          </a:p>
          <a:p>
            <a:pPr>
              <a:lnSpc>
                <a:spcPct val="90000"/>
              </a:lnSpc>
            </a:pPr>
            <a:r>
              <a:rPr lang="ja-JP" altLang="en-US"/>
              <a:t>他の個人の行動を変える（改善する）のに、科学的認識は有効か。</a:t>
            </a:r>
          </a:p>
          <a:p>
            <a:pPr>
              <a:lnSpc>
                <a:spcPct val="90000"/>
              </a:lnSpc>
              <a:buFontTx/>
              <a:buNone/>
            </a:pPr>
            <a:r>
              <a:rPr lang="ja-JP" altLang="en-US"/>
              <a:t>　　ａ　本人の内的意思こそが行動を変える。</a:t>
            </a:r>
          </a:p>
          <a:p>
            <a:pPr>
              <a:lnSpc>
                <a:spcPct val="90000"/>
              </a:lnSpc>
              <a:buFontTx/>
              <a:buNone/>
            </a:pPr>
            <a:r>
              <a:rPr lang="ja-JP" altLang="en-US"/>
              <a:t>　　ｂ　科学的認識に基づいた「働きかけ」で行動を変えることができる。</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ja-JP" altLang="en-US"/>
              <a:t>仮説実験授業とは何か</a:t>
            </a:r>
          </a:p>
        </p:txBody>
      </p:sp>
      <p:sp>
        <p:nvSpPr>
          <p:cNvPr id="7171" name="Rectangle 3"/>
          <p:cNvSpPr>
            <a:spLocks noGrp="1" noChangeArrowheads="1"/>
          </p:cNvSpPr>
          <p:nvPr>
            <p:ph type="body" idx="1"/>
          </p:nvPr>
        </p:nvSpPr>
        <p:spPr/>
        <p:txBody>
          <a:bodyPr/>
          <a:lstStyle/>
          <a:p>
            <a:pPr>
              <a:lnSpc>
                <a:spcPct val="90000"/>
              </a:lnSpc>
            </a:pPr>
            <a:r>
              <a:rPr lang="ja-JP" altLang="en-US"/>
              <a:t>科学的認識は、科学的真理の獲得の筋道をできるだけたどって到達するような教育方法によって学ぶのが、効果的である。</a:t>
            </a:r>
          </a:p>
          <a:p>
            <a:pPr>
              <a:lnSpc>
                <a:spcPct val="90000"/>
              </a:lnSpc>
            </a:pPr>
            <a:r>
              <a:rPr lang="ja-JP" altLang="en-US"/>
              <a:t>科学の発展の歴史を踏まえながら、科学的な方法（実験的な方法）によって、科学的知識を獲得していくのが効果的である。</a:t>
            </a:r>
          </a:p>
          <a:p>
            <a:pPr>
              <a:lnSpc>
                <a:spcPct val="90000"/>
              </a:lnSpc>
            </a:pPr>
            <a:r>
              <a:rPr lang="ja-JP" altLang="en-US"/>
              <a:t>科学を学ぶ目的は、知識の獲得だけではなく、科学や生活に対する主体的な態度を育てることも含む。</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ja-JP" altLang="en-US"/>
              <a:t>仮説実験授業の方法</a:t>
            </a:r>
          </a:p>
        </p:txBody>
      </p:sp>
      <p:sp>
        <p:nvSpPr>
          <p:cNvPr id="10243" name="Rectangle 3"/>
          <p:cNvSpPr>
            <a:spLocks noGrp="1" noChangeArrowheads="1"/>
          </p:cNvSpPr>
          <p:nvPr>
            <p:ph type="body" idx="1"/>
          </p:nvPr>
        </p:nvSpPr>
        <p:spPr/>
        <p:txBody>
          <a:bodyPr/>
          <a:lstStyle/>
          <a:p>
            <a:pPr>
              <a:lnSpc>
                <a:spcPct val="80000"/>
              </a:lnSpc>
            </a:pPr>
            <a:r>
              <a:rPr lang="ja-JP" altLang="en-US" sz="2800"/>
              <a:t>教材を分野別に「系統的」に配列する。（学習指導要領とは異なる。）</a:t>
            </a:r>
          </a:p>
          <a:p>
            <a:pPr>
              <a:lnSpc>
                <a:spcPct val="80000"/>
              </a:lnSpc>
            </a:pPr>
            <a:r>
              <a:rPr lang="ja-JP" altLang="en-US" sz="2800"/>
              <a:t>その系統性に沿って、学ぶべき知識とそれを確かめる実験を配列する。</a:t>
            </a:r>
          </a:p>
          <a:p>
            <a:pPr>
              <a:lnSpc>
                <a:spcPct val="80000"/>
              </a:lnSpc>
            </a:pPr>
            <a:r>
              <a:rPr lang="ja-JP" altLang="en-US" sz="2800"/>
              <a:t>それぞれの知識を確認するための「問題」を配置し、過去の科学研究の歴史を踏まえた「選択肢」を３つ程度与える。</a:t>
            </a:r>
          </a:p>
          <a:p>
            <a:pPr>
              <a:lnSpc>
                <a:spcPct val="80000"/>
              </a:lnSpc>
            </a:pPr>
            <a:r>
              <a:rPr lang="ja-JP" altLang="en-US" sz="2800"/>
              <a:t>はじめに「選択肢」にそって意見分布をとり、その後討論をする。</a:t>
            </a:r>
          </a:p>
          <a:p>
            <a:pPr>
              <a:lnSpc>
                <a:spcPct val="80000"/>
              </a:lnSpc>
            </a:pPr>
            <a:r>
              <a:rPr lang="ja-JP" altLang="en-US" sz="2800"/>
              <a:t>討論の結果を踏まえて、意見分布を再度とる。</a:t>
            </a:r>
          </a:p>
          <a:p>
            <a:pPr>
              <a:lnSpc>
                <a:spcPct val="80000"/>
              </a:lnSpc>
            </a:pPr>
            <a:r>
              <a:rPr lang="ja-JP" altLang="en-US" sz="2800"/>
              <a:t>実験で確認する。</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ja-JP" altLang="en-US"/>
              <a:t>仮説実験授業の意味</a:t>
            </a:r>
          </a:p>
        </p:txBody>
      </p:sp>
      <p:sp>
        <p:nvSpPr>
          <p:cNvPr id="11267" name="Rectangle 3"/>
          <p:cNvSpPr>
            <a:spLocks noGrp="1" noChangeArrowheads="1"/>
          </p:cNvSpPr>
          <p:nvPr>
            <p:ph type="body" idx="1"/>
          </p:nvPr>
        </p:nvSpPr>
        <p:spPr/>
        <p:txBody>
          <a:bodyPr/>
          <a:lstStyle/>
          <a:p>
            <a:pPr>
              <a:lnSpc>
                <a:spcPct val="90000"/>
              </a:lnSpc>
            </a:pPr>
            <a:r>
              <a:rPr lang="ja-JP" altLang="en-US"/>
              <a:t>系統的に学ぶので、理解しやすいし、高度なことを学ぶことができる。</a:t>
            </a:r>
          </a:p>
          <a:p>
            <a:pPr>
              <a:lnSpc>
                <a:spcPct val="90000"/>
              </a:lnSpc>
            </a:pPr>
            <a:r>
              <a:rPr lang="ja-JP" altLang="en-US"/>
              <a:t>過去の科学史を踏まえた選択肢が構成されているので、「間違った意見」も説得力をもつことが多い。また、正しい選択よりも、相手を説得することを高く評価するので、成績にかかわらず、討論に参加できる。</a:t>
            </a:r>
          </a:p>
          <a:p>
            <a:pPr>
              <a:lnSpc>
                <a:spcPct val="90000"/>
              </a:lnSpc>
            </a:pPr>
            <a:r>
              <a:rPr lang="ja-JP" altLang="en-US"/>
              <a:t>コミュニケーションをとり、主体的な関わりを成長させることができる。</a:t>
            </a:r>
          </a:p>
          <a:p>
            <a:pPr>
              <a:lnSpc>
                <a:spcPct val="90000"/>
              </a:lnSpc>
              <a:buFontTx/>
              <a:buNone/>
            </a:pPr>
            <a:endParaRPr lang="en-US" altLang="ja-JP"/>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377</Words>
  <Application>Microsoft Office PowerPoint</Application>
  <PresentationFormat>画面に合わせる (4:3)</PresentationFormat>
  <Paragraphs>34</Paragraphs>
  <Slides>6</Slides>
  <Notes>0</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科学的認識と表現と自己実現</vt:lpstr>
      <vt:lpstr>斉藤喜博とロジャース</vt:lpstr>
      <vt:lpstr>行動と科学的認識（１）</vt:lpstr>
      <vt:lpstr>仮説実験授業とは何か</vt:lpstr>
      <vt:lpstr>仮説実験授業の方法</vt:lpstr>
      <vt:lpstr>仮説実験授業の意味</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科学的認識と表現と自己実現</dc:title>
  <dc:creator>wakei</dc:creator>
  <cp:lastModifiedBy>wakei</cp:lastModifiedBy>
  <cp:revision>5</cp:revision>
  <dcterms:created xsi:type="dcterms:W3CDTF">2012-06-05T10:09:51Z</dcterms:created>
  <dcterms:modified xsi:type="dcterms:W3CDTF">2013-06-12T12:11:37Z</dcterms:modified>
</cp:coreProperties>
</file>