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67" r:id="rId7"/>
    <p:sldId id="259" r:id="rId8"/>
    <p:sldId id="260" r:id="rId9"/>
    <p:sldId id="261" r:id="rId10"/>
    <p:sldId id="262" r:id="rId11"/>
    <p:sldId id="263" r:id="rId1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6" y="-9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F3031C-92B6-4C80-B587-20C1A6052D7B}"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2C6712C-BD03-4798-977D-8D77A1959B86}"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DA86CF7-A0D2-4D73-8816-95691CBEC49F}"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B165BE4-5752-4149-B830-ACFD06F550D9}"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D9EC82-886C-4906-AA4A-FF285C3FD3E8}"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9E16A3C-DC73-4309-8E5B-0DFADA6989F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4487E4D-77B2-4044-9301-0154A9690128}"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554662F-3DD0-480D-AB9E-F5A1A1CD527F}"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B41884AA-7894-44ED-995F-A592C47B580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86B259B-2C11-48A9-BB2D-9C27DF6198DC}"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3A0ECD9-4481-4148-8F24-0F9161E468D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2555935-0041-47F3-8B97-6E5C5E41AF7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歴史教育と生活指導</a:t>
            </a:r>
          </a:p>
        </p:txBody>
      </p:sp>
      <p:sp>
        <p:nvSpPr>
          <p:cNvPr id="2051" name="Rectangle 3"/>
          <p:cNvSpPr>
            <a:spLocks noGrp="1" noChangeArrowheads="1"/>
          </p:cNvSpPr>
          <p:nvPr>
            <p:ph type="subTitle" idx="1"/>
          </p:nvPr>
        </p:nvSpPr>
        <p:spPr/>
        <p:txBody>
          <a:bodyPr/>
          <a:lstStyle/>
          <a:p>
            <a:pPr eaLnBrk="1" hangingPunct="1"/>
            <a:r>
              <a:rPr lang="ja-JP" altLang="en-US" smtClean="0"/>
              <a:t>主体的に考え・生きる子どもの育成</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安井俊夫の歴史教育（１）</a:t>
            </a:r>
          </a:p>
        </p:txBody>
      </p:sp>
      <p:sp>
        <p:nvSpPr>
          <p:cNvPr id="10243" name="Rectangle 3"/>
          <p:cNvSpPr>
            <a:spLocks noGrp="1" noChangeArrowheads="1"/>
          </p:cNvSpPr>
          <p:nvPr>
            <p:ph type="body" idx="1"/>
          </p:nvPr>
        </p:nvSpPr>
        <p:spPr/>
        <p:txBody>
          <a:bodyPr/>
          <a:lstStyle/>
          <a:p>
            <a:pPr eaLnBrk="1" hangingPunct="1"/>
            <a:r>
              <a:rPr lang="ja-JP" altLang="en-US" smtClean="0"/>
              <a:t>系統的な歴史観と民衆史観にたっていた。</a:t>
            </a:r>
          </a:p>
          <a:p>
            <a:pPr eaLnBrk="1" hangingPunct="1">
              <a:buFontTx/>
              <a:buNone/>
            </a:pPr>
            <a:r>
              <a:rPr lang="ja-JP" altLang="en-US" smtClean="0"/>
              <a:t>　　　－専制的な王と虐げられた民衆</a:t>
            </a:r>
          </a:p>
          <a:p>
            <a:pPr eaLnBrk="1" hangingPunct="1"/>
            <a:r>
              <a:rPr lang="ja-JP" altLang="en-US" smtClean="0"/>
              <a:t>生徒からの疑問</a:t>
            </a:r>
          </a:p>
          <a:p>
            <a:pPr eaLnBrk="1" hangingPunct="1">
              <a:buFontTx/>
              <a:buNone/>
            </a:pPr>
            <a:r>
              <a:rPr lang="ja-JP" altLang="en-US" smtClean="0"/>
              <a:t>　　なぜ東国の農民が都の天皇の墓を作るのか。松戸の湿地帯をどのように埋め立てたのか。→水を抜いたのではないか。</a:t>
            </a:r>
          </a:p>
          <a:p>
            <a:pPr eaLnBrk="1" hangingPunct="1"/>
            <a:r>
              <a:rPr lang="ja-JP" altLang="en-US" smtClean="0"/>
              <a:t>民衆の生活実感からの把握の必要性の自覚</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安井俊夫の歴史教育（２）</a:t>
            </a:r>
          </a:p>
        </p:txBody>
      </p:sp>
      <p:sp>
        <p:nvSpPr>
          <p:cNvPr id="11267" name="Rectangle 3"/>
          <p:cNvSpPr>
            <a:spLocks noGrp="1" noChangeArrowheads="1"/>
          </p:cNvSpPr>
          <p:nvPr>
            <p:ph type="body" idx="1"/>
          </p:nvPr>
        </p:nvSpPr>
        <p:spPr/>
        <p:txBody>
          <a:bodyPr/>
          <a:lstStyle/>
          <a:p>
            <a:pPr eaLnBrk="1" hangingPunct="1"/>
            <a:r>
              <a:rPr lang="ja-JP" altLang="en-US" dirty="0" smtClean="0"/>
              <a:t>権力の強大さを強調　→　何もできないという諦観だけを生む。</a:t>
            </a:r>
          </a:p>
          <a:p>
            <a:pPr eaLnBrk="1" hangingPunct="1"/>
            <a:r>
              <a:rPr lang="ja-JP" altLang="en-US" dirty="0" smtClean="0"/>
              <a:t>「できない子の論理」をすっきりした説明で済ませてしまう。　→　一種の差別観につながる上に、歴史の原動力をみることができない。</a:t>
            </a:r>
          </a:p>
          <a:p>
            <a:pPr eaLnBrk="1" hangingPunct="1"/>
            <a:r>
              <a:rPr lang="ja-JP" altLang="en-US" dirty="0" smtClean="0"/>
              <a:t>「生活」から歴史を見ていく</a:t>
            </a:r>
            <a:r>
              <a:rPr lang="ja-JP" altLang="en-US" dirty="0" smtClean="0"/>
              <a:t>。</a:t>
            </a:r>
            <a:endParaRPr lang="en-US" altLang="ja-JP" dirty="0" smtClean="0"/>
          </a:p>
          <a:p>
            <a:pPr eaLnBrk="1" hangingPunct="1"/>
            <a:r>
              <a:rPr lang="ja-JP" altLang="en-US" smtClean="0"/>
              <a:t>Ｃｆ　何故</a:t>
            </a:r>
            <a:r>
              <a:rPr lang="ja-JP" altLang="en-US" dirty="0" smtClean="0"/>
              <a:t>「生活指導」的機能をもつのか考えてみよう。</a:t>
            </a:r>
          </a:p>
          <a:p>
            <a:pPr eaLnBrk="1" hangingPunct="1"/>
            <a:endParaRPr lang="ja-JP"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smtClean="0"/>
              <a:t>これまでの確認</a:t>
            </a:r>
          </a:p>
        </p:txBody>
      </p:sp>
      <p:sp>
        <p:nvSpPr>
          <p:cNvPr id="3075" name="Rectangle 3"/>
          <p:cNvSpPr>
            <a:spLocks noGrp="1" noChangeArrowheads="1"/>
          </p:cNvSpPr>
          <p:nvPr>
            <p:ph type="body" idx="1"/>
          </p:nvPr>
        </p:nvSpPr>
        <p:spPr/>
        <p:txBody>
          <a:bodyPr/>
          <a:lstStyle/>
          <a:p>
            <a:pPr eaLnBrk="1" hangingPunct="1"/>
            <a:r>
              <a:rPr lang="ja-JP" altLang="en-US" smtClean="0"/>
              <a:t>人間は社会的動物　人間の相互関係の中で生きる。</a:t>
            </a:r>
          </a:p>
          <a:p>
            <a:pPr eaLnBrk="1" hangingPunct="1"/>
            <a:r>
              <a:rPr lang="ja-JP" altLang="en-US" smtClean="0"/>
              <a:t>社会集団の形成とその中での生活</a:t>
            </a:r>
          </a:p>
          <a:p>
            <a:pPr eaLnBrk="1" hangingPunct="1"/>
            <a:r>
              <a:rPr lang="ja-JP" altLang="en-US" smtClean="0"/>
              <a:t>学校では基礎単位としての学級集団</a:t>
            </a:r>
          </a:p>
          <a:p>
            <a:pPr eaLnBrk="1" hangingPunct="1"/>
            <a:r>
              <a:rPr lang="ja-JP" altLang="en-US" smtClean="0"/>
              <a:t>集団的関係からの排除→いじめ</a:t>
            </a:r>
          </a:p>
          <a:p>
            <a:pPr eaLnBrk="1" hangingPunct="1"/>
            <a:r>
              <a:rPr lang="ja-JP" altLang="en-US" smtClean="0"/>
              <a:t>集団的関係の崩壊→学級崩壊</a:t>
            </a:r>
          </a:p>
          <a:p>
            <a:pPr eaLnBrk="1" hangingPunct="1"/>
            <a:r>
              <a:rPr lang="ja-JP" altLang="en-US" smtClean="0"/>
              <a:t>集団形成に必要なこと　民主主義・コミュニケーション・公的な関係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今日の課題</a:t>
            </a:r>
          </a:p>
        </p:txBody>
      </p:sp>
      <p:sp>
        <p:nvSpPr>
          <p:cNvPr id="4099" name="Rectangle 3"/>
          <p:cNvSpPr>
            <a:spLocks noGrp="1" noChangeArrowheads="1"/>
          </p:cNvSpPr>
          <p:nvPr>
            <p:ph type="body" idx="1"/>
          </p:nvPr>
        </p:nvSpPr>
        <p:spPr/>
        <p:txBody>
          <a:bodyPr/>
          <a:lstStyle/>
          <a:p>
            <a:pPr eaLnBrk="1" hangingPunct="1"/>
            <a:r>
              <a:rPr lang="ja-JP" altLang="en-US" smtClean="0"/>
              <a:t>受動的・傍観者的→主体的な人間の育成</a:t>
            </a:r>
          </a:p>
          <a:p>
            <a:pPr eaLnBrk="1" hangingPunct="1"/>
            <a:r>
              <a:rPr lang="ja-JP" altLang="en-US" smtClean="0"/>
              <a:t>集団の運営の民主主義と相互の意思疎通</a:t>
            </a:r>
          </a:p>
          <a:p>
            <a:pPr eaLnBrk="1" hangingPunct="1">
              <a:buFontTx/>
              <a:buNone/>
            </a:pPr>
            <a:r>
              <a:rPr lang="ja-JP" altLang="en-US" smtClean="0"/>
              <a:t>　　　学級運営や行事等で主に学ぶ</a:t>
            </a:r>
          </a:p>
          <a:p>
            <a:pPr eaLnBrk="1" hangingPunct="1"/>
            <a:r>
              <a:rPr lang="ja-JP" altLang="en-US" smtClean="0"/>
              <a:t>教科の中でどう学ぶか</a:t>
            </a:r>
          </a:p>
          <a:p>
            <a:pPr eaLnBrk="1" hangingPunct="1">
              <a:buFontTx/>
              <a:buNone/>
            </a:pPr>
            <a:r>
              <a:rPr lang="ja-JP" altLang="en-US" smtClean="0"/>
              <a:t>　　　歴史教育の中で（今日）</a:t>
            </a:r>
          </a:p>
          <a:p>
            <a:pPr eaLnBrk="1" hangingPunct="1">
              <a:buFontTx/>
              <a:buNone/>
            </a:pPr>
            <a:r>
              <a:rPr lang="ja-JP" altLang="en-US" smtClean="0"/>
              <a:t>　　　自然科学教育の中で（次週）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ハナ・アレント再論</a:t>
            </a:r>
          </a:p>
        </p:txBody>
      </p:sp>
      <p:sp>
        <p:nvSpPr>
          <p:cNvPr id="5123" name="Rectangle 3"/>
          <p:cNvSpPr>
            <a:spLocks noGrp="1" noChangeArrowheads="1"/>
          </p:cNvSpPr>
          <p:nvPr>
            <p:ph type="body" idx="1"/>
          </p:nvPr>
        </p:nvSpPr>
        <p:spPr/>
        <p:txBody>
          <a:bodyPr/>
          <a:lstStyle/>
          <a:p>
            <a:pPr eaLnBrk="1" hangingPunct="1"/>
            <a:r>
              <a:rPr lang="ja-JP" altLang="en-US" sz="2800" smtClean="0"/>
              <a:t>すべての人にとって共通のものの現れ（共通世界）</a:t>
            </a:r>
          </a:p>
          <a:p>
            <a:pPr eaLnBrk="1" hangingPunct="1"/>
            <a:r>
              <a:rPr lang="ja-JP" altLang="en-US" sz="2800" smtClean="0"/>
              <a:t>共生する共同体であり、同時に各人の唯一性を尊重する</a:t>
            </a:r>
          </a:p>
          <a:p>
            <a:pPr eaLnBrk="1" hangingPunct="1"/>
            <a:r>
              <a:rPr lang="ja-JP" altLang="en-US" sz="2800" smtClean="0"/>
              <a:t>自由における平等</a:t>
            </a:r>
          </a:p>
          <a:p>
            <a:pPr eaLnBrk="1" hangingPunct="1"/>
            <a:r>
              <a:rPr lang="ja-JP" altLang="en-US" sz="2800" smtClean="0"/>
              <a:t>暴力ではなく、言論と説得によって決定される。</a:t>
            </a:r>
          </a:p>
          <a:p>
            <a:pPr eaLnBrk="1" hangingPunct="1"/>
            <a:r>
              <a:rPr lang="ja-JP" altLang="en-US" sz="2800" smtClean="0"/>
              <a:t>自ら進んで活動し、語り、自身を世界の中に挿入し、自身の物語を始める自発性の下に、私的な隠れ場所を去って、自分を曝すこと。</a:t>
            </a:r>
          </a:p>
          <a:p>
            <a:pPr eaLnBrk="1" hangingPunct="1">
              <a:buFontTx/>
              <a:buNone/>
            </a:pPr>
            <a:endParaRPr lang="en-US" altLang="ja-JP"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アレント的公共空間と学級</a:t>
            </a:r>
          </a:p>
        </p:txBody>
      </p:sp>
      <p:sp>
        <p:nvSpPr>
          <p:cNvPr id="6147" name="Rectangle 3"/>
          <p:cNvSpPr>
            <a:spLocks noGrp="1" noChangeArrowheads="1"/>
          </p:cNvSpPr>
          <p:nvPr>
            <p:ph type="body" idx="1"/>
          </p:nvPr>
        </p:nvSpPr>
        <p:spPr/>
        <p:txBody>
          <a:bodyPr/>
          <a:lstStyle/>
          <a:p>
            <a:pPr eaLnBrk="1" hangingPunct="1"/>
            <a:r>
              <a:rPr lang="ja-JP" altLang="en-US" smtClean="0"/>
              <a:t>学級の問題は</a:t>
            </a:r>
          </a:p>
          <a:p>
            <a:pPr eaLnBrk="1" hangingPunct="1">
              <a:buFontTx/>
              <a:buNone/>
            </a:pPr>
            <a:r>
              <a:rPr lang="ja-JP" altLang="en-US" smtClean="0"/>
              <a:t>　　公共空間の崩壊＝学級崩壊</a:t>
            </a:r>
          </a:p>
          <a:p>
            <a:pPr eaLnBrk="1" hangingPunct="1">
              <a:buFontTx/>
              <a:buNone/>
            </a:pPr>
            <a:r>
              <a:rPr lang="ja-JP" altLang="en-US" smtClean="0"/>
              <a:t>　　唯一性の尊重の欠如＝同質性の強要</a:t>
            </a:r>
          </a:p>
          <a:p>
            <a:pPr eaLnBrk="1" hangingPunct="1">
              <a:buFontTx/>
              <a:buNone/>
            </a:pPr>
            <a:r>
              <a:rPr lang="ja-JP" altLang="en-US" smtClean="0"/>
              <a:t>　　暴力の支配と私的領域への逃げ込み＝いじめ</a:t>
            </a:r>
          </a:p>
          <a:p>
            <a:pPr eaLnBrk="1" hangingPunct="1">
              <a:buFontTx/>
              <a:buNone/>
            </a:pPr>
            <a:r>
              <a:rPr lang="ja-JP" altLang="en-US" smtClean="0"/>
              <a:t>・　どのような学級を育成するのか</a:t>
            </a:r>
          </a:p>
          <a:p>
            <a:pPr eaLnBrk="1" hangingPunct="1">
              <a:buFontTx/>
              <a:buNone/>
            </a:pPr>
            <a:r>
              <a:rPr lang="ja-JP" altLang="en-US" smtClean="0"/>
              <a:t>　　共生・公開・平等・自由・言論や討論・唯一性（個性）の保証・活動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歴史教育と生活指導</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戦前の歴史教育は愛国心教育であり、道徳教育であった。</a:t>
            </a:r>
          </a:p>
          <a:p>
            <a:r>
              <a:rPr lang="ja-JP" altLang="en-US" dirty="0" smtClean="0"/>
              <a:t>軍国主義的歴史教育から、民主主義的愛国心教育・道徳教育的歴史教育に変えるのか。</a:t>
            </a:r>
          </a:p>
          <a:p>
            <a:r>
              <a:rPr kumimoji="1" lang="ja-JP" altLang="en-US" dirty="0" smtClean="0"/>
              <a:t>あるいは、いずれとも違う歴史教育なのか。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歴史教育とは何か（１）</a:t>
            </a:r>
          </a:p>
        </p:txBody>
      </p:sp>
      <p:sp>
        <p:nvSpPr>
          <p:cNvPr id="7171" name="Rectangle 3"/>
          <p:cNvSpPr>
            <a:spLocks noGrp="1" noChangeArrowheads="1"/>
          </p:cNvSpPr>
          <p:nvPr>
            <p:ph type="body" idx="1"/>
          </p:nvPr>
        </p:nvSpPr>
        <p:spPr/>
        <p:txBody>
          <a:bodyPr/>
          <a:lstStyle/>
          <a:p>
            <a:pPr eaLnBrk="1" hangingPunct="1">
              <a:lnSpc>
                <a:spcPct val="80000"/>
              </a:lnSpc>
            </a:pPr>
            <a:r>
              <a:rPr lang="ja-JP" altLang="en-US" sz="2000" smtClean="0"/>
              <a:t>学習指導要領（中学校）の歴史教育の目標</a:t>
            </a:r>
          </a:p>
          <a:p>
            <a:pPr eaLnBrk="1" hangingPunct="1">
              <a:lnSpc>
                <a:spcPct val="80000"/>
              </a:lnSpc>
            </a:pPr>
            <a:r>
              <a:rPr lang="ja-JP" altLang="en-US" sz="2000" smtClean="0"/>
              <a:t>  目標</a:t>
            </a:r>
            <a:br>
              <a:rPr lang="ja-JP" altLang="en-US" sz="2000" smtClean="0"/>
            </a:br>
            <a:r>
              <a:rPr lang="en-US" altLang="ja-JP" sz="2000" smtClean="0"/>
              <a:t>(1)   </a:t>
            </a:r>
            <a:r>
              <a:rPr lang="ja-JP" altLang="en-US" sz="2000" smtClean="0"/>
              <a:t>歴史的事象に対する関心を高め，我が国の歴史の大きな流れと各時代の特色を世界の歴史を背景に理解させ，それを通して我が国の文化と伝統の特色を広い視野に立って考えさせるとともに，我が国の歴史に対する愛情を深め，国民としての自覚を育てる。</a:t>
            </a:r>
          </a:p>
          <a:p>
            <a:pPr eaLnBrk="1" hangingPunct="1">
              <a:lnSpc>
                <a:spcPct val="80000"/>
              </a:lnSpc>
            </a:pPr>
            <a:r>
              <a:rPr lang="en-US" altLang="ja-JP" sz="2000" smtClean="0"/>
              <a:t>(2)   </a:t>
            </a:r>
            <a:r>
              <a:rPr lang="ja-JP" altLang="en-US" sz="2000" smtClean="0"/>
              <a:t>国家・社会及び文化の発展や人々の生活の向上に尽くした歴史上の人物と現在に伝わる文化遺産を，その時代や地域との関連において理解させ，尊重する態度を育てる。</a:t>
            </a:r>
          </a:p>
          <a:p>
            <a:pPr eaLnBrk="1" hangingPunct="1">
              <a:lnSpc>
                <a:spcPct val="80000"/>
              </a:lnSpc>
            </a:pPr>
            <a:r>
              <a:rPr lang="en-US" altLang="ja-JP" sz="2000" smtClean="0"/>
              <a:t>(3)   </a:t>
            </a:r>
            <a:r>
              <a:rPr lang="ja-JP" altLang="en-US" sz="2000" smtClean="0"/>
              <a:t>歴史に見られる国際関係や文化交流のあらましを理解させ，我が国と諸外国の歴史や文化が相互に深くかかわっていることを考えさせるとともに，他民族の文化，生活などに関心をもたせ，国際協調の精神を養う。</a:t>
            </a:r>
          </a:p>
          <a:p>
            <a:pPr eaLnBrk="1" hangingPunct="1">
              <a:lnSpc>
                <a:spcPct val="80000"/>
              </a:lnSpc>
            </a:pPr>
            <a:r>
              <a:rPr lang="en-US" altLang="ja-JP" sz="2000" smtClean="0"/>
              <a:t>(4)   </a:t>
            </a:r>
            <a:r>
              <a:rPr lang="ja-JP" altLang="en-US" sz="2000" smtClean="0"/>
              <a:t>身近な地域の歴史や具体的な事象の学習を通して歴史に対する興味や関心を高め，様々な資料を活用して歴史的事象を多面的・多角的に考察し公正に判断するとともに適切に表現する能力と態度を育てる。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歴史教育とは何か（２）</a:t>
            </a:r>
          </a:p>
        </p:txBody>
      </p:sp>
      <p:sp>
        <p:nvSpPr>
          <p:cNvPr id="8195" name="Rectangle 3"/>
          <p:cNvSpPr>
            <a:spLocks noGrp="1" noChangeArrowheads="1"/>
          </p:cNvSpPr>
          <p:nvPr>
            <p:ph type="body" idx="1"/>
          </p:nvPr>
        </p:nvSpPr>
        <p:spPr/>
        <p:txBody>
          <a:bodyPr/>
          <a:lstStyle/>
          <a:p>
            <a:pPr eaLnBrk="1" hangingPunct="1">
              <a:lnSpc>
                <a:spcPct val="80000"/>
              </a:lnSpc>
            </a:pPr>
            <a:r>
              <a:rPr lang="ja-JP" altLang="en-US" sz="2000" smtClean="0"/>
              <a:t>歴史教育者協議会の趣意書より</a:t>
            </a:r>
          </a:p>
          <a:p>
            <a:pPr eaLnBrk="1" hangingPunct="1">
              <a:lnSpc>
                <a:spcPct val="80000"/>
              </a:lnSpc>
            </a:pPr>
            <a:r>
              <a:rPr lang="ja-JP" altLang="en-US" sz="2000" smtClean="0"/>
              <a:t>１、歴史教育は</a:t>
            </a:r>
            <a:r>
              <a:rPr lang="en-US" altLang="ja-JP" sz="2000" smtClean="0"/>
              <a:t>､</a:t>
            </a:r>
            <a:r>
              <a:rPr lang="ja-JP" altLang="en-US" sz="2000" smtClean="0"/>
              <a:t>げんみつに歴史学に立脚し</a:t>
            </a:r>
            <a:r>
              <a:rPr lang="en-US" altLang="ja-JP" sz="2000" smtClean="0"/>
              <a:t>､</a:t>
            </a:r>
            <a:r>
              <a:rPr lang="ja-JP" altLang="en-US" sz="2000" smtClean="0"/>
              <a:t>正しい教育理論にのみ依拠すべきものであって</a:t>
            </a:r>
            <a:r>
              <a:rPr lang="en-US" altLang="ja-JP" sz="2000" smtClean="0"/>
              <a:t>､</a:t>
            </a:r>
            <a:r>
              <a:rPr lang="ja-JP" altLang="en-US" sz="2000" smtClean="0"/>
              <a:t>学問的教育的真理以外の何ものからも独立していなければならない</a:t>
            </a:r>
            <a:r>
              <a:rPr lang="en-US" altLang="ja-JP" sz="2000" smtClean="0"/>
              <a:t>｡</a:t>
            </a:r>
            <a:br>
              <a:rPr lang="en-US" altLang="ja-JP" sz="2000" smtClean="0"/>
            </a:br>
            <a:r>
              <a:rPr lang="en-US" altLang="ja-JP" sz="2000" smtClean="0"/>
              <a:t/>
            </a:r>
            <a:br>
              <a:rPr lang="en-US" altLang="ja-JP" sz="2000" smtClean="0"/>
            </a:br>
            <a:r>
              <a:rPr lang="ja-JP" altLang="en-US" sz="2000" smtClean="0"/>
              <a:t>２、歴史教育は</a:t>
            </a:r>
            <a:r>
              <a:rPr lang="en-US" altLang="ja-JP" sz="2000" smtClean="0"/>
              <a:t>､</a:t>
            </a:r>
            <a:r>
              <a:rPr lang="ja-JP" altLang="en-US" sz="2000" smtClean="0"/>
              <a:t>すべての国民が社会や国家の主人としてそれを発展させてゆくべき権利と責任とをもっているところにおいてのみ</a:t>
            </a:r>
            <a:r>
              <a:rPr lang="en-US" altLang="ja-JP" sz="2000" smtClean="0"/>
              <a:t>､</a:t>
            </a:r>
            <a:r>
              <a:rPr lang="ja-JP" altLang="en-US" sz="2000" smtClean="0"/>
              <a:t>かつ</a:t>
            </a:r>
            <a:r>
              <a:rPr lang="en-US" altLang="ja-JP" sz="2000" smtClean="0"/>
              <a:t>､</a:t>
            </a:r>
            <a:r>
              <a:rPr lang="ja-JP" altLang="en-US" sz="2000" smtClean="0"/>
              <a:t>その歴史創造の実践に役立つものとしてのみ発展することができたという歴史的事実と理論にかんがみ</a:t>
            </a:r>
            <a:r>
              <a:rPr lang="en-US" altLang="ja-JP" sz="2000" smtClean="0"/>
              <a:t>､</a:t>
            </a:r>
            <a:r>
              <a:rPr lang="ja-JP" altLang="en-US" sz="2000" smtClean="0"/>
              <a:t>民主主義的実践的立場と目的こそが正しい歴史教育の根本の立場と目標である</a:t>
            </a:r>
            <a:r>
              <a:rPr lang="en-US" altLang="ja-JP" sz="2000" smtClean="0"/>
              <a:t>｡</a:t>
            </a:r>
            <a:br>
              <a:rPr lang="en-US" altLang="ja-JP" sz="2000" smtClean="0"/>
            </a:br>
            <a:r>
              <a:rPr lang="en-US" altLang="ja-JP" sz="2000" smtClean="0"/>
              <a:t/>
            </a:r>
            <a:br>
              <a:rPr lang="en-US" altLang="ja-JP" sz="2000" smtClean="0"/>
            </a:br>
            <a:r>
              <a:rPr lang="ja-JP" altLang="en-US" sz="2000" smtClean="0"/>
              <a:t>３、歴史教育は国家主義と相容れないと同時に</a:t>
            </a:r>
            <a:r>
              <a:rPr lang="en-US" altLang="ja-JP" sz="2000" smtClean="0"/>
              <a:t>､</a:t>
            </a:r>
            <a:r>
              <a:rPr lang="ja-JP" altLang="en-US" sz="2000" smtClean="0"/>
              <a:t>祖国のない世界主義とも相容れないのであって</a:t>
            </a:r>
            <a:r>
              <a:rPr lang="en-US" altLang="ja-JP" sz="2000" smtClean="0"/>
              <a:t>､ </a:t>
            </a:r>
            <a:r>
              <a:rPr lang="ja-JP" altLang="en-US" sz="2000" smtClean="0"/>
              <a:t>国家の自主独立が真の国際主義の前提であるという歴史的事実と理論にかんがみ</a:t>
            </a:r>
            <a:r>
              <a:rPr lang="en-US" altLang="ja-JP" sz="2000" smtClean="0"/>
              <a:t>､</a:t>
            </a:r>
            <a:r>
              <a:rPr lang="ja-JP" altLang="en-US" sz="2000" smtClean="0"/>
              <a:t>正しい歴史教育は正当な国民的自信と国際的精神を鼓舞するものでなくてはならない</a:t>
            </a:r>
            <a:r>
              <a:rPr lang="en-US" altLang="ja-JP" sz="2000" smtClean="0"/>
              <a:t>｡ </a:t>
            </a:r>
            <a:br>
              <a:rPr lang="en-US" altLang="ja-JP" sz="2000" smtClean="0"/>
            </a:br>
            <a:r>
              <a:rPr lang="en-US" altLang="ja-JP" sz="2000" smtClean="0"/>
              <a:t/>
            </a:r>
            <a:br>
              <a:rPr lang="en-US" altLang="ja-JP" sz="2000" smtClean="0"/>
            </a:br>
            <a:endParaRPr lang="en-US" altLang="ja-JP"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歴史教育の論争的問題</a:t>
            </a:r>
          </a:p>
        </p:txBody>
      </p:sp>
      <p:sp>
        <p:nvSpPr>
          <p:cNvPr id="9219" name="Rectangle 3"/>
          <p:cNvSpPr>
            <a:spLocks noGrp="1" noChangeArrowheads="1"/>
          </p:cNvSpPr>
          <p:nvPr>
            <p:ph type="body" idx="1"/>
          </p:nvPr>
        </p:nvSpPr>
        <p:spPr/>
        <p:txBody>
          <a:bodyPr/>
          <a:lstStyle/>
          <a:p>
            <a:pPr eaLnBrk="1" hangingPunct="1"/>
            <a:r>
              <a:rPr lang="ja-JP" altLang="en-US" smtClean="0"/>
              <a:t>歴史と物語の関係とは</a:t>
            </a:r>
          </a:p>
          <a:p>
            <a:pPr eaLnBrk="1" hangingPunct="1"/>
            <a:r>
              <a:rPr lang="ja-JP" altLang="en-US" smtClean="0"/>
              <a:t>歴史を動かすもの（政府と民衆）</a:t>
            </a:r>
          </a:p>
          <a:p>
            <a:pPr eaLnBrk="1" hangingPunct="1"/>
            <a:r>
              <a:rPr lang="ja-JP" altLang="en-US" smtClean="0"/>
              <a:t>自国の立場と歴史</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197</TotalTime>
  <Words>323</Words>
  <Application>Microsoft Office PowerPoint</Application>
  <PresentationFormat>画面に合わせる (4:3)</PresentationFormat>
  <Paragraphs>57</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標準デザイン</vt:lpstr>
      <vt:lpstr>歴史教育と生活指導</vt:lpstr>
      <vt:lpstr>これまでの確認</vt:lpstr>
      <vt:lpstr>今日の課題</vt:lpstr>
      <vt:lpstr>ハナ・アレント再論</vt:lpstr>
      <vt:lpstr>アレント的公共空間と学級</vt:lpstr>
      <vt:lpstr>歴史教育と生活指導</vt:lpstr>
      <vt:lpstr>歴史教育とは何か（１）</vt:lpstr>
      <vt:lpstr>歴史教育とは何か（２）</vt:lpstr>
      <vt:lpstr>歴史教育の論争的問題</vt:lpstr>
      <vt:lpstr>安井俊夫の歴史教育（１）</vt:lpstr>
      <vt:lpstr>安井俊夫の歴史教育（２）</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歴史教育と生活指導</dc:title>
  <dc:creator>wakei</dc:creator>
  <cp:lastModifiedBy>wakei</cp:lastModifiedBy>
  <cp:revision>9</cp:revision>
  <dcterms:created xsi:type="dcterms:W3CDTF">2007-05-15T12:42:10Z</dcterms:created>
  <dcterms:modified xsi:type="dcterms:W3CDTF">2012-05-30T11:56:03Z</dcterms:modified>
</cp:coreProperties>
</file>