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64" r:id="rId5"/>
    <p:sldId id="258" r:id="rId6"/>
    <p:sldId id="259" r:id="rId7"/>
    <p:sldId id="262" r:id="rId8"/>
    <p:sldId id="263" r:id="rId9"/>
    <p:sldId id="260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6D0CA-CFD8-4FAB-9569-2D0379F27482}" type="datetimeFigureOut">
              <a:rPr kumimoji="1" lang="en-US" altLang="ja-JP"/>
              <a:t>4/16/2013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08308-3F7B-4514-8E6F-2810C6C20B68}" type="slidenum">
              <a:rPr kumimoji="1" lang="en-US" altLang="ja-JP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0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76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981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569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261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153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126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1983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233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197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t>2013/4/16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t>2013/4/16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t>2013/4/16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t>2013/4/16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t>2013/4/16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t>2013/4/16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t>2013/4/16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t>2013/4/16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t>2013/4/16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t>2013/4/16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t>2013/4/16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581BE-85C1-4081-B1AA-875006F96BD7}" type="datetimeFigureOut">
              <a:rPr kumimoji="1" lang="ja-JP" altLang="en-US" smtClean="0"/>
              <a:t>2013/4/16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38C01-CEAB-4E5C-BC21-527F3958C7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いじめを考える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いじめは人間の本性か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アレントの理論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「人間の条件」　労働・仕事・活動</a:t>
            </a:r>
          </a:p>
          <a:p>
            <a:r>
              <a:rPr kumimoji="1" lang="ja-JP" altLang="en-US" dirty="0"/>
              <a:t>公的生活が成立することが人間の条件　</a:t>
            </a:r>
          </a:p>
          <a:p>
            <a:pPr lvl="1"/>
            <a:r>
              <a:rPr kumimoji="1" lang="ja-JP" altLang="en-US" dirty="0"/>
              <a:t>自由な討論</a:t>
            </a:r>
          </a:p>
          <a:p>
            <a:pPr lvl="1"/>
            <a:r>
              <a:rPr kumimoji="1" lang="ja-JP" altLang="en-US" dirty="0"/>
              <a:t>多様性の承認</a:t>
            </a:r>
          </a:p>
          <a:p>
            <a:pPr lvl="1"/>
            <a:r>
              <a:rPr kumimoji="1" lang="ja-JP" altLang="en-US" dirty="0">
                <a:latin typeface="ＭＳ Ｐゴシック"/>
                <a:ea typeface="ＭＳ Ｐゴシック"/>
              </a:rPr>
              <a:t>平等</a:t>
            </a:r>
          </a:p>
          <a:p>
            <a:r>
              <a:rPr lang="ja-JP" altLang="en-US" dirty="0"/>
              <a:t>私的生活は奪われること</a:t>
            </a:r>
          </a:p>
          <a:p>
            <a:pPr lvl="1"/>
            <a:r>
              <a:rPr lang="ja-JP" altLang="en-US" sz="3200" dirty="0">
                <a:latin typeface="ＭＳ Ｐゴシック"/>
                <a:ea typeface="ＭＳ Ｐゴシック"/>
              </a:rPr>
              <a:t>コミュニケーションによって、相互に情報の共有</a:t>
            </a:r>
          </a:p>
          <a:p>
            <a:pPr lvl="1"/>
            <a:r>
              <a:rPr kumimoji="1" lang="ja-JP" altLang="en-US" sz="3200" dirty="0">
                <a:latin typeface="ＭＳ Ｐゴシック"/>
                <a:ea typeface="ＭＳ Ｐゴシック"/>
              </a:rPr>
              <a:t>差異性を認めた上で、自由に議論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アレント理論の応用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>
                <a:latin typeface="ＭＳ Ｐゴシック"/>
                <a:ea typeface="ＭＳ Ｐゴシック"/>
              </a:rPr>
              <a:t>徹底的に差異を容認する。しかし、</a:t>
            </a:r>
          </a:p>
          <a:p>
            <a:pPr lvl="1"/>
            <a:r>
              <a:rPr lang="ja-JP" altLang="en-US" sz="3200">
                <a:latin typeface="ＭＳ Ｐゴシック"/>
                <a:ea typeface="ＭＳ Ｐゴシック"/>
              </a:rPr>
              <a:t>日本的同心円的構造→同調性の強制</a:t>
            </a:r>
          </a:p>
          <a:p>
            <a:pPr lvl="1"/>
            <a:r>
              <a:rPr lang="ja-JP" altLang="en-US" sz="3200">
                <a:latin typeface="ＭＳ Ｐゴシック"/>
                <a:ea typeface="ＭＳ Ｐゴシック"/>
              </a:rPr>
              <a:t>規範→守ることを強制</a:t>
            </a:r>
          </a:p>
          <a:p>
            <a:r>
              <a:rPr lang="ja-JP" altLang="en-US">
                <a:latin typeface="ＭＳ Ｐゴシック"/>
                <a:ea typeface="ＭＳ Ｐゴシック"/>
              </a:rPr>
              <a:t>コミュニケーションをはかる。しかし、</a:t>
            </a:r>
          </a:p>
          <a:p>
            <a:pPr lvl="1"/>
            <a:r>
              <a:rPr lang="ja-JP" altLang="en-US" sz="3200">
                <a:latin typeface="ＭＳ Ｐゴシック"/>
                <a:ea typeface="ＭＳ Ｐゴシック"/>
              </a:rPr>
              <a:t>プライバシーの壁（ｃｆ　作文等）</a:t>
            </a:r>
          </a:p>
          <a:p>
            <a:pPr lvl="1"/>
            <a:r>
              <a:rPr lang="ja-JP" altLang="en-US" sz="3200">
                <a:latin typeface="ＭＳ Ｐゴシック"/>
                <a:ea typeface="ＭＳ Ｐゴシック"/>
              </a:rPr>
              <a:t>聞く力・話す力</a:t>
            </a:r>
          </a:p>
        </p:txBody>
      </p:sp>
    </p:spTree>
    <p:extLst>
      <p:ext uri="{BB962C8B-B14F-4D97-AF65-F5344CB8AC3E}">
        <p14:creationId xmlns:p14="http://schemas.microsoft.com/office/powerpoint/2010/main" val="1521136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学校と行政といじめ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いじめ統計の真実性（テキスト）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いじめの「定義」の問題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主観主義か客観主義か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現在は主観主義だが批判もある。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なぜいじめ隠蔽が起きるのか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行政による調査の問題</a:t>
            </a:r>
          </a:p>
          <a:p>
            <a:pPr lvl="1"/>
            <a:r>
              <a:rPr kumimoji="1" lang="ja-JP" altLang="en-US" sz="3200">
                <a:latin typeface="ＭＳ Ｐゴシック"/>
                <a:ea typeface="ＭＳ Ｐゴシック"/>
              </a:rPr>
              <a:t>保護者と子どもに直接調査←現場のとまどい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校長の勤務評定の問題</a:t>
            </a:r>
          </a:p>
        </p:txBody>
      </p:sp>
    </p:spTree>
    <p:extLst>
      <p:ext uri="{BB962C8B-B14F-4D97-AF65-F5344CB8AC3E}">
        <p14:creationId xmlns:p14="http://schemas.microsoft.com/office/powerpoint/2010/main" val="101398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いじめは</a:t>
            </a:r>
            <a:r>
              <a:rPr lang="ja-JP" altLang="en-US" dirty="0" smtClean="0"/>
              <a:t>人間の本性</a:t>
            </a:r>
            <a:r>
              <a:rPr lang="ja-JP" altLang="en-US" dirty="0"/>
              <a:t>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哺乳動物の行動パターンと同質か</a:t>
            </a:r>
          </a:p>
          <a:p>
            <a:r>
              <a:rPr lang="ja-JP" altLang="en-US" dirty="0" smtClean="0"/>
              <a:t>身体的特質を</a:t>
            </a:r>
            <a:r>
              <a:rPr lang="ja-JP" altLang="en-US" dirty="0"/>
              <a:t>もつ者</a:t>
            </a:r>
            <a:r>
              <a:rPr lang="ja-JP" altLang="en-US" dirty="0" smtClean="0"/>
              <a:t>が</a:t>
            </a:r>
            <a:r>
              <a:rPr lang="ja-JP" altLang="en-US" dirty="0"/>
              <a:t>いるの</a:t>
            </a:r>
            <a:r>
              <a:rPr lang="ja-JP" altLang="en-US" dirty="0" smtClean="0"/>
              <a:t>か</a:t>
            </a:r>
          </a:p>
          <a:p>
            <a:r>
              <a:rPr lang="ja-JP" altLang="en-US" dirty="0" smtClean="0"/>
              <a:t>環境と育児で決まるのか　</a:t>
            </a:r>
          </a:p>
          <a:p>
            <a:r>
              <a:rPr lang="ja-JP" altLang="en-US" dirty="0" smtClean="0"/>
              <a:t>レイヒ－（シカゴ大学）の研究　通常の人は他人の苦痛を見ると自身も苦痛の反応を示すが、いじめや犯罪を犯す者は無反応か快楽の反応を示す。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ＭＳ Ｐゴシック"/>
                <a:ea typeface="ＭＳ Ｐゴシック"/>
              </a:rPr>
              <a:t>大津</a:t>
            </a:r>
            <a:r>
              <a:rPr kumimoji="1" lang="ja-JP" altLang="en-US" dirty="0"/>
              <a:t>いじめ自殺事件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>
                <a:latin typeface="ＭＳ Ｐゴシック"/>
                <a:ea typeface="ＭＳ Ｐゴシック"/>
              </a:rPr>
              <a:t>大河内君事件に継ぐ「教育の世界を変える」事件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暴行・恐喝・（自殺</a:t>
            </a:r>
            <a:r>
              <a:rPr kumimoji="1" lang="ja-JP" altLang="en-US" dirty="0"/>
              <a:t>を強いる行動も）２０１１</a:t>
            </a:r>
          </a:p>
          <a:p>
            <a:r>
              <a:rPr kumimoji="1" lang="ja-JP" altLang="en-US" dirty="0"/>
              <a:t>学校はある程度把握していたが、軽視。</a:t>
            </a:r>
          </a:p>
          <a:p>
            <a:pPr lvl="1"/>
            <a:r>
              <a:rPr kumimoji="1" lang="ja-JP" altLang="en-US" dirty="0"/>
              <a:t>加害者が有力者の子どもだったからか。</a:t>
            </a:r>
          </a:p>
          <a:p>
            <a:r>
              <a:rPr lang="ja-JP" altLang="en-US"/>
              <a:t>自殺後、学校は隠蔽</a:t>
            </a:r>
          </a:p>
          <a:p>
            <a:r>
              <a:rPr lang="ja-JP" altLang="en-US"/>
              <a:t>被害者の家族による加害者の刑事告訴で、メディアが活発に報道２０１２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加害者の転校・第三者の検証委員会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この中学は、道徳教育の推進指定校だった。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林賢一君事件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民族差別によるいじめ　１９７９年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在日であったために小さいころからいじめ（地域の人は知っているが、学校は十分把握せず。名前と書類）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卒業式のサイン帳（「死ね」多数）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中学でも継続（歴史の授業が再開のきっかけ）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強くなるために空手を習う。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自殺未遂　担任の対応の問題（加害者に漏らす。）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自殺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朝鮮総連の活動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その後、民族差別をなくす教育</a:t>
            </a:r>
          </a:p>
        </p:txBody>
      </p:sp>
    </p:spTree>
    <p:extLst>
      <p:ext uri="{BB962C8B-B14F-4D97-AF65-F5344CB8AC3E}">
        <p14:creationId xmlns:p14="http://schemas.microsoft.com/office/powerpoint/2010/main" val="3895391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大河内清輝君事件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>
                <a:latin typeface="ＭＳ Ｐゴシック"/>
                <a:ea typeface="ＭＳ Ｐゴシック"/>
              </a:rPr>
              <a:t>スクールカウンセラー導入のきっかけとなった事件１９９４年</a:t>
            </a:r>
          </a:p>
          <a:p>
            <a:r>
              <a:rPr lang="ja-JP" altLang="en-US">
                <a:latin typeface="ＭＳ Ｐゴシック"/>
                <a:ea typeface="ＭＳ Ｐゴシック"/>
              </a:rPr>
              <a:t>恐喝・暴行（親にもいえず）</a:t>
            </a:r>
          </a:p>
          <a:p>
            <a:pPr lvl="1"/>
            <a:r>
              <a:rPr lang="ja-JP" altLang="en-US" sz="3200">
                <a:latin typeface="ＭＳ Ｐゴシック"/>
                <a:ea typeface="ＭＳ Ｐゴシック"/>
              </a:rPr>
              <a:t>ｃｆ　近年、いじめ調査の探偵依頼が増大との報道</a:t>
            </a:r>
          </a:p>
          <a:p>
            <a:r>
              <a:rPr lang="ja-JP" altLang="en-US">
                <a:latin typeface="ＭＳ Ｐゴシック"/>
                <a:ea typeface="ＭＳ Ｐゴシック"/>
              </a:rPr>
              <a:t>担任は承知、対応もしていたが、力量不足</a:t>
            </a:r>
            <a:endParaRPr lang="en-US" altLang="ja-JP">
              <a:latin typeface="ＭＳ Ｐゴシック"/>
              <a:ea typeface="ＭＳ Ｐゴシック"/>
            </a:endParaRPr>
          </a:p>
          <a:p>
            <a:r>
              <a:rPr lang="en-US" altLang="ja-JP">
                <a:latin typeface="ＭＳ Ｐゴシック"/>
                <a:ea typeface="ＭＳ Ｐゴシック"/>
              </a:rPr>
              <a:t>cf </a:t>
            </a:r>
            <a:r>
              <a:rPr lang="ja-JP" altLang="en-US">
                <a:latin typeface="ＭＳ Ｐゴシック"/>
                <a:ea typeface="ＭＳ Ｐゴシック"/>
              </a:rPr>
              <a:t>同時期の中学生５０００万円恐喝いじめ事件</a:t>
            </a:r>
          </a:p>
          <a:p>
            <a:pPr lvl="1"/>
            <a:r>
              <a:rPr lang="ja-JP" altLang="en-US" sz="3200">
                <a:latin typeface="ＭＳ Ｐゴシック"/>
                <a:ea typeface="ＭＳ Ｐゴシック"/>
              </a:rPr>
              <a:t>親「おかしいとは思っていたが、子どもを疑うことはしたくなかった」</a:t>
            </a:r>
          </a:p>
        </p:txBody>
      </p:sp>
    </p:spTree>
    <p:extLst>
      <p:ext uri="{BB962C8B-B14F-4D97-AF65-F5344CB8AC3E}">
        <p14:creationId xmlns:p14="http://schemas.microsoft.com/office/powerpoint/2010/main" val="3454258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教室で起きるいじめ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ＫＹ度でいじめられるかどうかが決まるという「説」</a:t>
            </a:r>
          </a:p>
          <a:p>
            <a:r>
              <a:rPr lang="ja-JP" altLang="en-US" dirty="0" smtClean="0"/>
              <a:t>教師の加担性</a:t>
            </a:r>
          </a:p>
          <a:p>
            <a:r>
              <a:rPr kumimoji="1" lang="ja-JP" altLang="en-US" dirty="0" smtClean="0"/>
              <a:t>ゼロトレランスとカウンセリング</a:t>
            </a:r>
            <a:r>
              <a:rPr kumimoji="1" lang="ja-JP" altLang="en-US" dirty="0"/>
              <a:t>・マインド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86</Words>
  <Application>Microsoft Office PowerPoint</Application>
  <PresentationFormat>画面に合わせる (4:3)</PresentationFormat>
  <Paragraphs>21</Paragraphs>
  <Slides>9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いじめを考える</vt:lpstr>
      <vt:lpstr>アレントの理論</vt:lpstr>
      <vt:lpstr>アレント理論の応用</vt:lpstr>
      <vt:lpstr>学校と行政といじめ</vt:lpstr>
      <vt:lpstr>いじめは人間の本性か</vt:lpstr>
      <vt:lpstr>大津いじめ自殺事件</vt:lpstr>
      <vt:lpstr>林賢一君事件</vt:lpstr>
      <vt:lpstr>大河内清輝君事件</vt:lpstr>
      <vt:lpstr>教室で起きるいじめ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いじめを考える</dc:title>
  <dc:creator>wakei</dc:creator>
  <cp:lastModifiedBy>Ohta Kazutosi</cp:lastModifiedBy>
  <cp:revision>14</cp:revision>
  <dcterms:created xsi:type="dcterms:W3CDTF">2012-04-23T21:26:28Z</dcterms:created>
  <dcterms:modified xsi:type="dcterms:W3CDTF">2013-04-16T12:36:25Z</dcterms:modified>
</cp:coreProperties>
</file>