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3" r:id="rId6"/>
    <p:sldId id="264" r:id="rId7"/>
    <p:sldId id="261" r:id="rId8"/>
    <p:sldId id="260" r:id="rId9"/>
    <p:sldId id="262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8BBDA-F85F-448F-A2B2-F5A08A9D8D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1701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1DEE6-296E-4274-B530-23E13EB9731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51440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E3F46-E0C7-492B-8A66-ED556F634A8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11968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F774-4B32-45BF-B50D-CC2AB90F1A6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00698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7AAAB-20FC-46A2-9226-545C80F0F7A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37589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3717A-60C0-4D32-856D-C00C3856702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60527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C7A6E-38C4-472F-9C88-24F1F899904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83292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67246-3D26-4D37-9154-19AEE647C23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25708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0F9CC-3D85-421D-B850-0E21C1E3261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86210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39FBD-D35D-47F8-A857-19B70F729F3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63799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48D19-DF85-497F-8F9E-52142CFEBE9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63841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28BFC8-A1E9-4CF3-B5E0-BDEAF9824AD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臨床教育学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授業に関する説明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成績評価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授業における参加（発言）と授業後の掲示板への書き込みによって評価する。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試験は行わない。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テキストおよび掲示板は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 smtClean="0">
                <a:hlinkClick r:id="rId2"/>
              </a:rPr>
              <a:t>http://www.asahi-net.or.jp/~fl5k-oot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にある。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「臨床教育学」</a:t>
            </a:r>
            <a:r>
              <a:rPr lang="en-US" altLang="ja-JP" sz="28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・ 番号は </a:t>
            </a:r>
            <a:r>
              <a:rPr lang="en-US" altLang="ja-JP" sz="2800" dirty="0" smtClean="0"/>
              <a:t>ph13b22*** (</a:t>
            </a:r>
            <a:r>
              <a:rPr lang="ja-JP" altLang="en-US" sz="2800" dirty="0" smtClean="0"/>
              <a:t>人科は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が</a:t>
            </a:r>
            <a:r>
              <a:rPr lang="en-US" altLang="ja-JP" sz="2800" dirty="0" smtClean="0"/>
              <a:t>1</a:t>
            </a:r>
            <a:r>
              <a:rPr lang="ja-JP" altLang="en-US" sz="2800" dirty="0" err="1" smtClean="0"/>
              <a:t>、</a:t>
            </a:r>
            <a:r>
              <a:rPr lang="ja-JP" altLang="en-US" sz="2800" dirty="0" smtClean="0"/>
              <a:t>心理は</a:t>
            </a:r>
            <a:r>
              <a:rPr lang="en-US" altLang="ja-JP" sz="2800" dirty="0" smtClean="0"/>
              <a:t>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・ 投稿パスワードは </a:t>
            </a:r>
            <a:r>
              <a:rPr lang="en-US" altLang="ja-JP" sz="2800" dirty="0" smtClean="0"/>
              <a:t>Edu-630</a:t>
            </a:r>
            <a:r>
              <a:rPr lang="ja-JP" altLang="en-US" sz="2800" dirty="0" smtClean="0"/>
              <a:t>  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     必ず英数半角で、正しく書く。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授業方法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基本的に講義で、テキストの一章分を一回の授業で扱う。該当部分は予習で読んでおくこと。</a:t>
            </a:r>
          </a:p>
          <a:p>
            <a:pPr eaLnBrk="1" hangingPunct="1"/>
            <a:r>
              <a:rPr lang="ja-JP" altLang="en-US" smtClean="0"/>
              <a:t>授業はテキストを読んであることを前提に、補足的な説明と論点提出を主に行う。</a:t>
            </a:r>
          </a:p>
          <a:p>
            <a:pPr eaLnBrk="1" hangingPunct="1"/>
            <a:r>
              <a:rPr lang="ja-JP" altLang="en-US" smtClean="0"/>
              <a:t>学生の討論を重視する。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この授業の柱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学校現場で起きる生徒の生活上の問題の解決について、教育学や教師たちが築いてきた教育方法について学ぶ。</a:t>
            </a:r>
          </a:p>
          <a:p>
            <a:pPr eaLnBrk="1" hangingPunct="1"/>
            <a:r>
              <a:rPr lang="ja-JP" altLang="en-US" smtClean="0"/>
              <a:t>学校に限らず、外国を中心に矯正教育の方法のいくつかを学ぶ。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臨床教育学とは何か（１）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まだ広く社会に認知された学問領域ではない</a:t>
            </a:r>
          </a:p>
          <a:p>
            <a:r>
              <a:rPr lang="ja-JP" altLang="en-US" dirty="0" smtClean="0"/>
              <a:t>大学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おける領域の人気は盛衰</a:t>
            </a:r>
            <a:r>
              <a:rPr lang="ja-JP" altLang="en-US" dirty="0" smtClean="0"/>
              <a:t>がある</a:t>
            </a:r>
            <a:r>
              <a:rPr lang="ja-JP" altLang="en-US" dirty="0" smtClean="0"/>
              <a:t>。</a:t>
            </a:r>
          </a:p>
          <a:p>
            <a:r>
              <a:rPr kumimoji="1" lang="ja-JP" altLang="en-US" dirty="0" smtClean="0"/>
              <a:t>１９９０年代</a:t>
            </a:r>
            <a:r>
              <a:rPr kumimoji="1" lang="ja-JP" altLang="en-US" dirty="0" smtClean="0"/>
              <a:t>に</a:t>
            </a:r>
            <a:r>
              <a:rPr kumimoji="1" lang="ja-JP" altLang="en-US" dirty="0" smtClean="0"/>
              <a:t>、教師採用の激減</a:t>
            </a:r>
            <a:r>
              <a:rPr kumimoji="1" lang="ja-JP" altLang="en-US" dirty="0" smtClean="0"/>
              <a:t>で</a:t>
            </a:r>
            <a:r>
              <a:rPr kumimoji="1" lang="ja-JP" altLang="en-US" dirty="0" smtClean="0"/>
              <a:t>、教育学部の人気が</a:t>
            </a:r>
            <a:r>
              <a:rPr kumimoji="1" lang="ja-JP" altLang="en-US" dirty="0" smtClean="0"/>
              <a:t>落ち</a:t>
            </a:r>
            <a:r>
              <a:rPr kumimoji="1" lang="ja-JP" altLang="en-US" dirty="0" smtClean="0"/>
              <a:t>、学部再編が流行</a:t>
            </a:r>
          </a:p>
          <a:p>
            <a:r>
              <a:rPr lang="ja-JP" altLang="en-US" dirty="0" smtClean="0"/>
              <a:t>他方</a:t>
            </a:r>
            <a:r>
              <a:rPr lang="ja-JP" altLang="en-US" dirty="0" smtClean="0"/>
              <a:t>、バブル崩壊を背景として、社会的病理が進行し、臨床心理学が求められる。</a:t>
            </a:r>
          </a:p>
          <a:p>
            <a:r>
              <a:rPr kumimoji="1" lang="ja-JP" altLang="en-US" dirty="0" smtClean="0"/>
              <a:t>臨床心理学に入らない部分が臨床教育学を名乗り、</a:t>
            </a:r>
            <a:r>
              <a:rPr kumimoji="1" lang="ja-JP" altLang="en-US" dirty="0" smtClean="0"/>
              <a:t>いじめ</a:t>
            </a:r>
            <a:r>
              <a:rPr kumimoji="1" lang="ja-JP" altLang="en-US" dirty="0" smtClean="0"/>
              <a:t>・不登校問題を扱うように。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臨床教育学とは何か（２）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心理学からの系譜</a:t>
            </a:r>
          </a:p>
          <a:p>
            <a:pPr lvl="1"/>
            <a:r>
              <a:rPr lang="ja-JP" altLang="en-US" dirty="0" smtClean="0"/>
              <a:t>教育学部のなかにあった教育心理学科が、臨床教育学科として認知される例</a:t>
            </a:r>
            <a:endParaRPr kumimoji="1" lang="ja-JP" altLang="en-US" dirty="0" smtClean="0"/>
          </a:p>
          <a:p>
            <a:r>
              <a:rPr lang="ja-JP" altLang="en-US" dirty="0" smtClean="0"/>
              <a:t>教育学</a:t>
            </a:r>
            <a:r>
              <a:rPr lang="ja-JP" altLang="en-US" dirty="0" smtClean="0"/>
              <a:t>から</a:t>
            </a:r>
            <a:r>
              <a:rPr lang="ja-JP" altLang="en-US" dirty="0" smtClean="0"/>
              <a:t>の系譜</a:t>
            </a:r>
          </a:p>
          <a:p>
            <a:pPr lvl="1"/>
            <a:r>
              <a:rPr kumimoji="1" lang="ja-JP" altLang="en-US" dirty="0" smtClean="0"/>
              <a:t>生活指導論等が臨床教育学</a:t>
            </a:r>
            <a:r>
              <a:rPr kumimoji="1" lang="ja-JP" altLang="en-US" dirty="0" smtClean="0"/>
              <a:t>と</a:t>
            </a:r>
            <a:r>
              <a:rPr kumimoji="1" lang="ja-JP" altLang="en-US" dirty="0" smtClean="0"/>
              <a:t>して展開</a:t>
            </a:r>
          </a:p>
          <a:p>
            <a:r>
              <a:rPr lang="ja-JP" altLang="en-US" dirty="0" smtClean="0"/>
              <a:t>この</a:t>
            </a:r>
            <a:r>
              <a:rPr lang="ja-JP" altLang="en-US" dirty="0" smtClean="0"/>
              <a:t>授業　</a:t>
            </a:r>
            <a:r>
              <a:rPr lang="ja-JP" altLang="en-US" dirty="0" smtClean="0"/>
              <a:t>後者の立場から臨床教育学を構成する。日本の教師や研究者の教育研究運動は、多くの優れた実践や理論を生んだ。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臨床</a:t>
            </a:r>
            <a:r>
              <a:rPr lang="ja-JP" altLang="en-US" dirty="0"/>
              <a:t>心</a:t>
            </a:r>
            <a:r>
              <a:rPr lang="ja-JP" altLang="en-US" dirty="0" smtClean="0"/>
              <a:t>理学と教育</a:t>
            </a:r>
            <a:r>
              <a:rPr lang="ja-JP" altLang="en-US" dirty="0"/>
              <a:t>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共通性</a:t>
            </a:r>
          </a:p>
          <a:p>
            <a:pPr lvl="1"/>
            <a:r>
              <a:rPr lang="ja-JP" altLang="en-US" dirty="0" smtClean="0"/>
              <a:t>人が</a:t>
            </a:r>
            <a:r>
              <a:rPr lang="ja-JP" altLang="en-US" dirty="0"/>
              <a:t>人</a:t>
            </a:r>
            <a:r>
              <a:rPr lang="ja-JP" altLang="en-US" dirty="0" smtClean="0"/>
              <a:t>に目的的に働きかける行為</a:t>
            </a:r>
          </a:p>
          <a:p>
            <a:pPr lvl="1"/>
            <a:r>
              <a:rPr kumimoji="1" lang="ja-JP" altLang="en-US" dirty="0" smtClean="0"/>
              <a:t>文明の発達とともに古い。しかし、形態は変化</a:t>
            </a:r>
          </a:p>
          <a:p>
            <a:pPr lvl="1"/>
            <a:r>
              <a:rPr lang="ja-JP" altLang="en-US" dirty="0"/>
              <a:t>「</a:t>
            </a:r>
            <a:r>
              <a:rPr lang="ja-JP" altLang="en-US" dirty="0" smtClean="0"/>
              <a:t>科学</a:t>
            </a:r>
            <a:r>
              <a:rPr lang="ja-JP" altLang="en-US" dirty="0"/>
              <a:t>」というより</a:t>
            </a:r>
            <a:r>
              <a:rPr lang="ja-JP" altLang="en-US" dirty="0" smtClean="0"/>
              <a:t>は</a:t>
            </a:r>
            <a:r>
              <a:rPr lang="ja-JP" altLang="en-US" dirty="0"/>
              <a:t>「</a:t>
            </a:r>
            <a:r>
              <a:rPr lang="ja-JP" altLang="en-US" dirty="0" smtClean="0"/>
              <a:t>実践的学問</a:t>
            </a:r>
            <a:r>
              <a:rPr lang="ja-JP" altLang="en-US" dirty="0"/>
              <a:t>」</a:t>
            </a:r>
            <a:endParaRPr kumimoji="1" lang="ja-JP" altLang="en-US" dirty="0" smtClean="0"/>
          </a:p>
          <a:p>
            <a:r>
              <a:rPr lang="ja-JP" altLang="en-US" dirty="0" smtClean="0"/>
              <a:t>相違</a:t>
            </a:r>
          </a:p>
          <a:p>
            <a:pPr lvl="1"/>
            <a:r>
              <a:rPr kumimoji="1" lang="ja-JP" altLang="en-US" dirty="0" smtClean="0"/>
              <a:t>価値観的立場と</a:t>
            </a:r>
            <a:r>
              <a:rPr kumimoji="1" lang="ja-JP" altLang="en-US" dirty="0"/>
              <a:t>価値相対</a:t>
            </a:r>
            <a:r>
              <a:rPr kumimoji="1" lang="ja-JP" altLang="en-US" dirty="0" smtClean="0"/>
              <a:t>主義（いじめで考える）</a:t>
            </a:r>
          </a:p>
          <a:p>
            <a:pPr lvl="1"/>
            <a:r>
              <a:rPr kumimoji="1" lang="ja-JP" altLang="en-US" dirty="0" smtClean="0"/>
              <a:t>すべての人が対象と問題を抱えた人が対象</a:t>
            </a:r>
          </a:p>
          <a:p>
            <a:pPr marL="0" indent="0">
              <a:buNone/>
            </a:pPr>
            <a:r>
              <a:rPr kumimoji="1" lang="ja-JP" altLang="en-US" dirty="0" smtClean="0"/>
              <a:t>＊ジャクリーヌ・デュ・プレをめぐって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21066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導入として考えてみよう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震災に関連して</a:t>
            </a:r>
          </a:p>
          <a:p>
            <a:r>
              <a:rPr lang="ja-JP" altLang="en-US" smtClean="0"/>
              <a:t>今の教育・教育制度は、ストレスを生む要素を本質的にもっているのか、そうでないのか。</a:t>
            </a:r>
          </a:p>
          <a:p>
            <a:r>
              <a:rPr lang="ja-JP" altLang="en-US" smtClean="0"/>
              <a:t>学校は唯一の義務教育システムであるべきか、別の形態があるのか。</a:t>
            </a:r>
          </a:p>
          <a:p>
            <a:r>
              <a:rPr lang="ja-JP" altLang="en-US" smtClean="0"/>
              <a:t>社会がもつ教育力と学校の教育力との関係はどうあるべきか。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人間の存在を考えよう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人は相互に依存しあっている（ｃｆ　ロビンソン・クルーソー）</a:t>
            </a:r>
          </a:p>
          <a:p>
            <a:r>
              <a:rPr lang="ja-JP" altLang="en-US" dirty="0" smtClean="0"/>
              <a:t>集団をつくる⇒社会　社会の分化と複雑化</a:t>
            </a:r>
          </a:p>
          <a:p>
            <a:r>
              <a:rPr kumimoji="1" lang="ja-JP" altLang="en-US" dirty="0" smtClean="0"/>
              <a:t>社会の中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の人間の部分化　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↑</a:t>
            </a:r>
            <a:endParaRPr kumimoji="1" lang="ja-JP" altLang="en-US" dirty="0" smtClean="0"/>
          </a:p>
          <a:p>
            <a:r>
              <a:rPr lang="ja-JP" altLang="en-US" dirty="0" smtClean="0"/>
              <a:t>人間の全体化の要求（ハンナ・アレント理論</a:t>
            </a:r>
            <a:r>
              <a:rPr lang="ja-JP" altLang="en-US" dirty="0" smtClean="0"/>
              <a:t>）</a:t>
            </a:r>
          </a:p>
          <a:p>
            <a:r>
              <a:rPr kumimoji="1" lang="ja-JP" altLang="en-US" dirty="0" smtClean="0"/>
              <a:t>活動（差異性の承認・平等・オープン性）が人間の条件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8245969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480</Words>
  <Application>Microsoft Office PowerPoint</Application>
  <PresentationFormat>画面に合わせる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標準デザイン</vt:lpstr>
      <vt:lpstr>臨床教育学</vt:lpstr>
      <vt:lpstr>成績評価</vt:lpstr>
      <vt:lpstr>授業方法</vt:lpstr>
      <vt:lpstr>この授業の柱</vt:lpstr>
      <vt:lpstr>臨床教育学とは何か（１）</vt:lpstr>
      <vt:lpstr>臨床教育学とは何か（２）</vt:lpstr>
      <vt:lpstr>臨床心理学と教育学</vt:lpstr>
      <vt:lpstr>導入として考えてみよう</vt:lpstr>
      <vt:lpstr>人間の存在を考えよう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教育哲学（臨床教育学）</dc:title>
  <dc:creator>wakei</dc:creator>
  <cp:lastModifiedBy>wakei</cp:lastModifiedBy>
  <cp:revision>23</cp:revision>
  <dcterms:created xsi:type="dcterms:W3CDTF">2008-04-02T13:38:04Z</dcterms:created>
  <dcterms:modified xsi:type="dcterms:W3CDTF">2013-04-10T11:05:38Z</dcterms:modified>
</cp:coreProperties>
</file>