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62" r:id="rId6"/>
    <p:sldId id="310" r:id="rId7"/>
    <p:sldId id="311" r:id="rId8"/>
    <p:sldId id="312" r:id="rId9"/>
    <p:sldId id="258" r:id="rId10"/>
    <p:sldId id="313" r:id="rId11"/>
    <p:sldId id="314" r:id="rId12"/>
    <p:sldId id="259" r:id="rId13"/>
    <p:sldId id="263" r:id="rId14"/>
    <p:sldId id="264" r:id="rId15"/>
    <p:sldId id="265" r:id="rId16"/>
    <p:sldId id="266" r:id="rId17"/>
    <p:sldId id="267" r:id="rId18"/>
    <p:sldId id="268" r:id="rId19"/>
    <p:sldId id="269" r:id="rId20"/>
    <p:sldId id="270" r:id="rId21"/>
    <p:sldId id="271" r:id="rId22"/>
    <p:sldId id="315" r:id="rId23"/>
    <p:sldId id="272" r:id="rId24"/>
    <p:sldId id="273" r:id="rId25"/>
    <p:sldId id="274" r:id="rId26"/>
    <p:sldId id="275" r:id="rId27"/>
    <p:sldId id="276" r:id="rId28"/>
    <p:sldId id="277" r:id="rId29"/>
    <p:sldId id="278" r:id="rId30"/>
    <p:sldId id="279" r:id="rId31"/>
    <p:sldId id="308" r:id="rId32"/>
    <p:sldId id="286" r:id="rId33"/>
    <p:sldId id="280" r:id="rId34"/>
    <p:sldId id="281" r:id="rId35"/>
    <p:sldId id="282" r:id="rId36"/>
    <p:sldId id="283" r:id="rId37"/>
    <p:sldId id="284" r:id="rId38"/>
    <p:sldId id="285" r:id="rId39"/>
    <p:sldId id="287" r:id="rId40"/>
    <p:sldId id="288" r:id="rId41"/>
    <p:sldId id="289" r:id="rId42"/>
    <p:sldId id="290" r:id="rId43"/>
    <p:sldId id="291" r:id="rId44"/>
    <p:sldId id="292" r:id="rId45"/>
    <p:sldId id="293" r:id="rId46"/>
    <p:sldId id="307" r:id="rId47"/>
    <p:sldId id="301" r:id="rId48"/>
    <p:sldId id="300" r:id="rId49"/>
    <p:sldId id="302" r:id="rId50"/>
    <p:sldId id="294" r:id="rId51"/>
    <p:sldId id="295" r:id="rId52"/>
    <p:sldId id="296" r:id="rId53"/>
    <p:sldId id="303" r:id="rId54"/>
    <p:sldId id="297" r:id="rId55"/>
    <p:sldId id="304" r:id="rId56"/>
    <p:sldId id="298" r:id="rId57"/>
    <p:sldId id="305" r:id="rId58"/>
    <p:sldId id="306" r:id="rId59"/>
    <p:sldId id="309" r:id="rId60"/>
    <p:sldId id="299" r:id="rId61"/>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9" d="100"/>
          <a:sy n="89" d="100"/>
        </p:scale>
        <p:origin x="-162"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FCBA4E7B-06A9-4C8A-90D9-C7F8E2E0A076}" type="slidenum">
              <a:rPr lang="en-US" altLang="ja-JP"/>
              <a:pPr/>
              <a:t>&lt;#&gt;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65AADC23-8228-4437-B06B-51C67B70D005}" type="slidenum">
              <a:rPr lang="en-US" altLang="ja-JP"/>
              <a:pPr/>
              <a:t>&lt;#&gt;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FE3315F6-6624-4529-8751-B06524C5EAEA}" type="slidenum">
              <a:rPr lang="en-US" altLang="ja-JP"/>
              <a:pPr/>
              <a:t>&lt;#&gt;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4" name="フッター プレースホルダ 3"/>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a:xfrm>
            <a:off x="6553200" y="6245225"/>
            <a:ext cx="2133600" cy="476250"/>
          </a:xfrm>
        </p:spPr>
        <p:txBody>
          <a:bodyPr/>
          <a:lstStyle>
            <a:lvl1pPr>
              <a:defRPr/>
            </a:lvl1pPr>
          </a:lstStyle>
          <a:p>
            <a:fld id="{E695DFB7-C7C6-4BAE-ABFD-AC81AB947590}" type="slidenum">
              <a:rPr lang="en-US" altLang="ja-JP"/>
              <a:pPr/>
              <a:t>&lt;#&gt;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9C13FC24-EDBB-4853-8388-B3C86356CAFE}" type="slidenum">
              <a:rPr lang="en-US" altLang="ja-JP"/>
              <a:pPr/>
              <a:t>&lt;#&gt;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F177CBB7-B5CF-48C8-A77B-3118DD1BEF61}" type="slidenum">
              <a:rPr lang="en-US" altLang="ja-JP"/>
              <a:pPr/>
              <a:t>&lt;#&gt;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11367A74-05C1-4BAB-9B24-14240EF7E683}" type="slidenum">
              <a:rPr lang="en-US" altLang="ja-JP"/>
              <a:pPr/>
              <a:t>&lt;#&gt;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p>
        </p:txBody>
      </p:sp>
      <p:sp>
        <p:nvSpPr>
          <p:cNvPr id="8" name="フッター プレースホルダ 7"/>
          <p:cNvSpPr>
            <a:spLocks noGrp="1"/>
          </p:cNvSpPr>
          <p:nvPr>
            <p:ph type="ftr" sz="quarter" idx="11"/>
          </p:nvPr>
        </p:nvSpPr>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p:txBody>
          <a:bodyPr/>
          <a:lstStyle>
            <a:lvl1pPr>
              <a:defRPr/>
            </a:lvl1pPr>
          </a:lstStyle>
          <a:p>
            <a:fld id="{B35C194F-7ABF-4237-8287-BFFCB4124D5D}" type="slidenum">
              <a:rPr lang="en-US" altLang="ja-JP"/>
              <a:pPr/>
              <a:t>&lt;#&gt;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p>
        </p:txBody>
      </p:sp>
      <p:sp>
        <p:nvSpPr>
          <p:cNvPr id="4" name="フッター プレースホルダ 3"/>
          <p:cNvSpPr>
            <a:spLocks noGrp="1"/>
          </p:cNvSpPr>
          <p:nvPr>
            <p:ph type="ftr" sz="quarter" idx="11"/>
          </p:nvPr>
        </p:nvSpPr>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p:txBody>
          <a:bodyPr/>
          <a:lstStyle>
            <a:lvl1pPr>
              <a:defRPr/>
            </a:lvl1pPr>
          </a:lstStyle>
          <a:p>
            <a:fld id="{29B7C0BC-21BD-44DD-B4FB-EA9BB1A5D8A1}" type="slidenum">
              <a:rPr lang="en-US" altLang="ja-JP"/>
              <a:pPr/>
              <a:t>&lt;#&gt;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p>
        </p:txBody>
      </p:sp>
      <p:sp>
        <p:nvSpPr>
          <p:cNvPr id="3" name="フッター プレースホルダ 2"/>
          <p:cNvSpPr>
            <a:spLocks noGrp="1"/>
          </p:cNvSpPr>
          <p:nvPr>
            <p:ph type="ftr" sz="quarter" idx="11"/>
          </p:nvPr>
        </p:nvSpPr>
        <p:spPr/>
        <p:txBody>
          <a:bodyPr/>
          <a:lstStyle>
            <a:lvl1pPr>
              <a:defRPr/>
            </a:lvl1pPr>
          </a:lstStyle>
          <a:p>
            <a:endParaRPr lang="en-US" altLang="ja-JP"/>
          </a:p>
        </p:txBody>
      </p:sp>
      <p:sp>
        <p:nvSpPr>
          <p:cNvPr id="4" name="スライド番号プレースホルダ 3"/>
          <p:cNvSpPr>
            <a:spLocks noGrp="1"/>
          </p:cNvSpPr>
          <p:nvPr>
            <p:ph type="sldNum" sz="quarter" idx="12"/>
          </p:nvPr>
        </p:nvSpPr>
        <p:spPr/>
        <p:txBody>
          <a:bodyPr/>
          <a:lstStyle>
            <a:lvl1pPr>
              <a:defRPr/>
            </a:lvl1pPr>
          </a:lstStyle>
          <a:p>
            <a:fld id="{30A27D66-26B6-4924-8588-9F9672FB4B85}" type="slidenum">
              <a:rPr lang="en-US" altLang="ja-JP"/>
              <a:pPr/>
              <a:t>&lt;#&gt;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D3668975-B4A0-4E09-81AF-33AF612EE4FB}" type="slidenum">
              <a:rPr lang="en-US" altLang="ja-JP"/>
              <a:pPr/>
              <a:t>&lt;#&gt;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6398849F-D54D-4F35-9DF0-BC1E0260CE8C}" type="slidenum">
              <a:rPr lang="en-US" altLang="ja-JP"/>
              <a:pPr/>
              <a:t>&lt;#&gt;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B427D95-C4A7-47EC-BAF2-B996F7915E03}" type="slidenum">
              <a:rPr lang="en-US" altLang="ja-JP"/>
              <a:pPr/>
              <a:t>&lt;#&gt;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ja-JP" altLang="en-US"/>
              <a:t>文教大学を知る</a:t>
            </a:r>
          </a:p>
        </p:txBody>
      </p:sp>
      <p:sp>
        <p:nvSpPr>
          <p:cNvPr id="2051" name="Rectangle 3"/>
          <p:cNvSpPr>
            <a:spLocks noGrp="1" noChangeArrowheads="1"/>
          </p:cNvSpPr>
          <p:nvPr>
            <p:ph type="subTitle" idx="1"/>
          </p:nvPr>
        </p:nvSpPr>
        <p:spPr/>
        <p:txBody>
          <a:bodyPr/>
          <a:lstStyle/>
          <a:p>
            <a:r>
              <a:rPr lang="ja-JP" altLang="en-US"/>
              <a:t>起源と今</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www.bunkyo.ac.jp/gakuen/history/images/hisphoto01_l.jpg"/>
          <p:cNvPicPr>
            <a:picLocks noChangeAspect="1" noChangeArrowheads="1"/>
          </p:cNvPicPr>
          <p:nvPr/>
        </p:nvPicPr>
        <p:blipFill>
          <a:blip r:embed="rId2" cstate="print"/>
          <a:srcRect/>
          <a:stretch>
            <a:fillRect/>
          </a:stretch>
        </p:blipFill>
        <p:spPr bwMode="auto">
          <a:xfrm>
            <a:off x="899592" y="1052736"/>
            <a:ext cx="7236296" cy="5427222"/>
          </a:xfrm>
          <a:prstGeom prst="rect">
            <a:avLst/>
          </a:prstGeom>
          <a:noFill/>
        </p:spPr>
      </p:pic>
      <p:sp>
        <p:nvSpPr>
          <p:cNvPr id="3" name="テキスト ボックス 2"/>
          <p:cNvSpPr txBox="1"/>
          <p:nvPr/>
        </p:nvSpPr>
        <p:spPr>
          <a:xfrm>
            <a:off x="755576" y="404664"/>
            <a:ext cx="7560840" cy="369332"/>
          </a:xfrm>
          <a:prstGeom prst="rect">
            <a:avLst/>
          </a:prstGeom>
          <a:noFill/>
        </p:spPr>
        <p:txBody>
          <a:bodyPr wrap="square" rtlCol="0">
            <a:spAutoFit/>
          </a:bodyPr>
          <a:lstStyle/>
          <a:p>
            <a:r>
              <a:rPr kumimoji="1" lang="ja-JP" altLang="en-US" dirty="0" smtClean="0"/>
              <a:t>１９２９年に現在の旗の台校舎がある地区に移転</a:t>
            </a:r>
            <a:endParaRPr kumimoji="1" lang="ja-JP"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www.bunkyo.ac.jp/gakuen/history/images/hisphoto06_l.jpg"/>
          <p:cNvPicPr>
            <a:picLocks noChangeAspect="1" noChangeArrowheads="1"/>
          </p:cNvPicPr>
          <p:nvPr/>
        </p:nvPicPr>
        <p:blipFill>
          <a:blip r:embed="rId2" cstate="print"/>
          <a:srcRect/>
          <a:stretch>
            <a:fillRect/>
          </a:stretch>
        </p:blipFill>
        <p:spPr bwMode="auto">
          <a:xfrm>
            <a:off x="539552" y="1052736"/>
            <a:ext cx="7272808" cy="5454606"/>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ja-JP" altLang="en-US"/>
              <a:t>戦時中の立正学園</a:t>
            </a:r>
          </a:p>
        </p:txBody>
      </p:sp>
      <p:sp>
        <p:nvSpPr>
          <p:cNvPr id="5123" name="Rectangle 3"/>
          <p:cNvSpPr>
            <a:spLocks noGrp="1" noChangeArrowheads="1"/>
          </p:cNvSpPr>
          <p:nvPr>
            <p:ph type="body" idx="1"/>
          </p:nvPr>
        </p:nvSpPr>
        <p:spPr/>
        <p:txBody>
          <a:bodyPr/>
          <a:lstStyle/>
          <a:p>
            <a:r>
              <a:rPr lang="ja-JP" altLang="en-US"/>
              <a:t>女子の学園として、銃後の役割　（軍事訓練・工場機能・農業）</a:t>
            </a:r>
          </a:p>
          <a:p>
            <a:r>
              <a:rPr lang="ja-JP" altLang="en-US"/>
              <a:t>品川電気に施設を工場として提供</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Jul01_04"/>
          <p:cNvPicPr>
            <a:picLocks noGrp="1" noChangeAspect="1" noChangeArrowheads="1"/>
          </p:cNvPicPr>
          <p:nvPr>
            <p:ph/>
          </p:nvPr>
        </p:nvPicPr>
        <p:blipFill>
          <a:blip r:embed="rId2" cstate="print"/>
          <a:srcRect/>
          <a:stretch>
            <a:fillRect/>
          </a:stretch>
        </p:blipFill>
        <p:spPr>
          <a:xfrm>
            <a:off x="2008188" y="0"/>
            <a:ext cx="5491162" cy="68580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Jul01_05"/>
          <p:cNvPicPr>
            <a:picLocks noGrp="1" noChangeAspect="1" noChangeArrowheads="1"/>
          </p:cNvPicPr>
          <p:nvPr>
            <p:ph/>
          </p:nvPr>
        </p:nvPicPr>
        <p:blipFill>
          <a:blip r:embed="rId2" cstate="print"/>
          <a:srcRect/>
          <a:stretch>
            <a:fillRect/>
          </a:stretch>
        </p:blipFill>
        <p:spPr>
          <a:xfrm>
            <a:off x="1874838" y="0"/>
            <a:ext cx="5778500" cy="68580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Jul01_06"/>
          <p:cNvPicPr>
            <a:picLocks noGrp="1" noChangeAspect="1" noChangeArrowheads="1"/>
          </p:cNvPicPr>
          <p:nvPr>
            <p:ph/>
          </p:nvPr>
        </p:nvPicPr>
        <p:blipFill>
          <a:blip r:embed="rId2" cstate="print"/>
          <a:srcRect/>
          <a:stretch>
            <a:fillRect/>
          </a:stretch>
        </p:blipFill>
        <p:spPr>
          <a:xfrm>
            <a:off x="1998663" y="0"/>
            <a:ext cx="5513387" cy="68580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descr="Jul01_07"/>
          <p:cNvPicPr>
            <a:picLocks noGrp="1" noChangeAspect="1" noChangeArrowheads="1"/>
          </p:cNvPicPr>
          <p:nvPr>
            <p:ph/>
          </p:nvPr>
        </p:nvPicPr>
        <p:blipFill>
          <a:blip r:embed="rId2" cstate="print"/>
          <a:srcRect/>
          <a:stretch>
            <a:fillRect/>
          </a:stretch>
        </p:blipFill>
        <p:spPr>
          <a:xfrm>
            <a:off x="1878013" y="0"/>
            <a:ext cx="5770562" cy="68580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5" descr="Jul01_08"/>
          <p:cNvPicPr>
            <a:picLocks noGrp="1" noChangeAspect="1" noChangeArrowheads="1"/>
          </p:cNvPicPr>
          <p:nvPr>
            <p:ph/>
          </p:nvPr>
        </p:nvPicPr>
        <p:blipFill>
          <a:blip r:embed="rId2" cstate="print"/>
          <a:srcRect/>
          <a:stretch>
            <a:fillRect/>
          </a:stretch>
        </p:blipFill>
        <p:spPr>
          <a:xfrm>
            <a:off x="2071688" y="0"/>
            <a:ext cx="5356225" cy="685800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descr="Jul01_09"/>
          <p:cNvPicPr>
            <a:picLocks noGrp="1" noChangeAspect="1" noChangeArrowheads="1"/>
          </p:cNvPicPr>
          <p:nvPr>
            <p:ph/>
          </p:nvPr>
        </p:nvPicPr>
        <p:blipFill>
          <a:blip r:embed="rId2" cstate="print"/>
          <a:srcRect/>
          <a:stretch>
            <a:fillRect/>
          </a:stretch>
        </p:blipFill>
        <p:spPr>
          <a:xfrm>
            <a:off x="1997075" y="0"/>
            <a:ext cx="5518150" cy="685800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descr="Jul01_10"/>
          <p:cNvPicPr>
            <a:picLocks noGrp="1" noChangeAspect="1" noChangeArrowheads="1"/>
          </p:cNvPicPr>
          <p:nvPr>
            <p:ph/>
          </p:nvPr>
        </p:nvPicPr>
        <p:blipFill>
          <a:blip r:embed="rId2" cstate="print"/>
          <a:srcRect/>
          <a:stretch>
            <a:fillRect/>
          </a:stretch>
        </p:blipFill>
        <p:spPr>
          <a:xfrm>
            <a:off x="2001838" y="0"/>
            <a:ext cx="5505450" cy="68580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ja-JP" altLang="en-US"/>
              <a:t>起源</a:t>
            </a:r>
          </a:p>
        </p:txBody>
      </p:sp>
      <p:sp>
        <p:nvSpPr>
          <p:cNvPr id="3075" name="Rectangle 3"/>
          <p:cNvSpPr>
            <a:spLocks noGrp="1" noChangeArrowheads="1"/>
          </p:cNvSpPr>
          <p:nvPr>
            <p:ph type="body" idx="1"/>
          </p:nvPr>
        </p:nvSpPr>
        <p:spPr/>
        <p:txBody>
          <a:bodyPr/>
          <a:lstStyle/>
          <a:p>
            <a:r>
              <a:rPr lang="ja-JP" altLang="en-US"/>
              <a:t>１９２７年　立正幼稚園・立正裁縫女学校（設立時の場所は荏原郡大崎）</a:t>
            </a:r>
          </a:p>
          <a:p>
            <a:r>
              <a:rPr lang="ja-JP" altLang="en-US"/>
              <a:t>１９２８年　財団法人立正学園（初代理事長馬田行啓）</a:t>
            </a:r>
          </a:p>
          <a:p>
            <a:r>
              <a:rPr lang="ja-JP" altLang="en-US"/>
              <a:t>　　　　　　　立正女子職業学校開設</a:t>
            </a:r>
          </a:p>
          <a:p>
            <a:pPr>
              <a:buFontTx/>
              <a:buNone/>
            </a:pPr>
            <a:r>
              <a:rPr lang="ja-JP" altLang="en-US"/>
              <a:t>　　　　　　　　　（立正学園女学校と半年後改名）</a:t>
            </a:r>
          </a:p>
          <a:p>
            <a:r>
              <a:rPr lang="ja-JP" altLang="en-US"/>
              <a:t>　　　　　　　中延に移転（現在の旗の台）</a:t>
            </a:r>
          </a:p>
          <a:p>
            <a:r>
              <a:rPr lang="ja-JP" altLang="en-US"/>
              <a:t>１９３０年　立正学園女学校高等師範科開設</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descr="Jul07_02"/>
          <p:cNvPicPr>
            <a:picLocks noGrp="1" noChangeAspect="1" noChangeArrowheads="1"/>
          </p:cNvPicPr>
          <p:nvPr>
            <p:ph/>
          </p:nvPr>
        </p:nvPicPr>
        <p:blipFill>
          <a:blip r:embed="rId2" cstate="print"/>
          <a:srcRect/>
          <a:stretch>
            <a:fillRect/>
          </a:stretch>
        </p:blipFill>
        <p:spPr>
          <a:xfrm>
            <a:off x="2443163" y="0"/>
            <a:ext cx="4560887" cy="685800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descr="Jul07_03"/>
          <p:cNvPicPr>
            <a:picLocks noGrp="1" noChangeAspect="1" noChangeArrowheads="1"/>
          </p:cNvPicPr>
          <p:nvPr>
            <p:ph/>
          </p:nvPr>
        </p:nvPicPr>
        <p:blipFill>
          <a:blip r:embed="rId2" cstate="print"/>
          <a:srcRect/>
          <a:stretch>
            <a:fillRect/>
          </a:stretch>
        </p:blipFill>
        <p:spPr>
          <a:xfrm>
            <a:off x="323850" y="-4763"/>
            <a:ext cx="8569325" cy="6465888"/>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幻の工業専門学校</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１９４２年、立正女子高等学院の設置認可</a:t>
            </a:r>
          </a:p>
          <a:p>
            <a:r>
              <a:rPr lang="ja-JP" altLang="en-US" dirty="0" smtClean="0"/>
              <a:t>１９４３年理学専門学校の設置認可申請</a:t>
            </a:r>
          </a:p>
          <a:p>
            <a:r>
              <a:rPr kumimoji="1" lang="ja-JP" altLang="en-US" dirty="0" smtClean="0"/>
              <a:t>１９４５年３月理学専門学校の計画を変更</a:t>
            </a:r>
            <a:r>
              <a:rPr kumimoji="1" lang="ja-JP" altLang="en-US" dirty="0"/>
              <a:t>し</a:t>
            </a:r>
            <a:r>
              <a:rPr kumimoji="1" lang="ja-JP" altLang="en-US" dirty="0" smtClean="0"/>
              <a:t>、立正女子高等工業専門学校の認可申請</a:t>
            </a:r>
          </a:p>
          <a:p>
            <a:r>
              <a:rPr lang="ja-JP" altLang="en-US" dirty="0" smtClean="0"/>
              <a:t>５月の東京大空襲で幼稚園以外</a:t>
            </a:r>
            <a:r>
              <a:rPr lang="ja-JP" altLang="en-US" dirty="0"/>
              <a:t>全焼</a:t>
            </a:r>
            <a:endParaRPr kumimoji="1" lang="ja-JP"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ja-JP" altLang="en-US"/>
              <a:t>戦後の復興</a:t>
            </a:r>
          </a:p>
        </p:txBody>
      </p:sp>
      <p:sp>
        <p:nvSpPr>
          <p:cNvPr id="30723" name="Rectangle 3"/>
          <p:cNvSpPr>
            <a:spLocks noGrp="1" noChangeArrowheads="1"/>
          </p:cNvSpPr>
          <p:nvPr>
            <p:ph type="body" idx="1"/>
          </p:nvPr>
        </p:nvSpPr>
        <p:spPr/>
        <p:txBody>
          <a:bodyPr/>
          <a:lstStyle/>
          <a:p>
            <a:r>
              <a:rPr lang="ja-JP" altLang="en-US"/>
              <a:t>東京大空襲で９０％の施設が焼失</a:t>
            </a:r>
          </a:p>
          <a:p>
            <a:r>
              <a:rPr lang="ja-JP" altLang="en-US"/>
              <a:t>品川電気に工場として提供していた施設の譲渡を受け、授業を再開。</a:t>
            </a:r>
          </a:p>
          <a:p>
            <a:r>
              <a:rPr lang="ja-JP" altLang="en-US"/>
              <a:t>馬田理事長の死去→小野光洋新理事長の下復興事業</a:t>
            </a:r>
          </a:p>
          <a:p>
            <a:r>
              <a:rPr lang="ja-JP" altLang="en-US"/>
              <a:t>学制改革による新制中学校と高等学校の設置</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Jul01_11"/>
          <p:cNvPicPr>
            <a:picLocks noGrp="1" noChangeAspect="1" noChangeArrowheads="1"/>
          </p:cNvPicPr>
          <p:nvPr>
            <p:ph/>
          </p:nvPr>
        </p:nvPicPr>
        <p:blipFill>
          <a:blip r:embed="rId2" cstate="print"/>
          <a:srcRect/>
          <a:stretch>
            <a:fillRect/>
          </a:stretch>
        </p:blipFill>
        <p:spPr>
          <a:xfrm>
            <a:off x="1982788" y="0"/>
            <a:ext cx="5548312" cy="68580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Jul01_12"/>
          <p:cNvPicPr>
            <a:picLocks noGrp="1" noChangeAspect="1" noChangeArrowheads="1"/>
          </p:cNvPicPr>
          <p:nvPr>
            <p:ph/>
          </p:nvPr>
        </p:nvPicPr>
        <p:blipFill>
          <a:blip r:embed="rId2" cstate="print"/>
          <a:srcRect/>
          <a:stretch>
            <a:fillRect/>
          </a:stretch>
        </p:blipFill>
        <p:spPr>
          <a:xfrm>
            <a:off x="2020888" y="0"/>
            <a:ext cx="5464175" cy="68580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ja-JP" altLang="en-US"/>
              <a:t>学校法人化と短期大学設立</a:t>
            </a:r>
          </a:p>
        </p:txBody>
      </p:sp>
      <p:sp>
        <p:nvSpPr>
          <p:cNvPr id="35843" name="Rectangle 3"/>
          <p:cNvSpPr>
            <a:spLocks noGrp="1" noChangeArrowheads="1"/>
          </p:cNvSpPr>
          <p:nvPr>
            <p:ph type="body" idx="1"/>
          </p:nvPr>
        </p:nvSpPr>
        <p:spPr/>
        <p:txBody>
          <a:bodyPr/>
          <a:lstStyle/>
          <a:p>
            <a:pPr>
              <a:lnSpc>
                <a:spcPct val="90000"/>
              </a:lnSpc>
            </a:pPr>
            <a:r>
              <a:rPr lang="ja-JP" altLang="en-US" sz="2800"/>
              <a:t>１９５１年　私立学校法による学校法人化（依然として「立正精神」が建学精神</a:t>
            </a:r>
          </a:p>
          <a:p>
            <a:pPr>
              <a:lnSpc>
                <a:spcPct val="90000"/>
              </a:lnSpc>
            </a:pPr>
            <a:r>
              <a:rPr lang="ja-JP" altLang="en-US" sz="2800"/>
              <a:t>小学校と幼稚園の新設</a:t>
            </a:r>
          </a:p>
          <a:p>
            <a:pPr>
              <a:lnSpc>
                <a:spcPct val="90000"/>
              </a:lnSpc>
            </a:pPr>
            <a:r>
              <a:rPr lang="ja-JP" altLang="en-US" sz="2800"/>
              <a:t>立正女子総合学園建設事業会　石橋湛山会長（吉田茂・鳩山一郎・片山哲・芦田均・一万田尚登・安井誠一郎・池田勇人・大野伴睦・永田雅一・五島慶太・西尾末広他が役員）これにより多額の寄付が集まった。</a:t>
            </a:r>
          </a:p>
          <a:p>
            <a:pPr>
              <a:lnSpc>
                <a:spcPct val="90000"/>
              </a:lnSpc>
            </a:pPr>
            <a:r>
              <a:rPr lang="ja-JP" altLang="en-US" sz="2800"/>
              <a:t>１９５３年　短期大学設置（家政）</a:t>
            </a:r>
          </a:p>
          <a:p>
            <a:pPr>
              <a:lnSpc>
                <a:spcPct val="90000"/>
              </a:lnSpc>
            </a:pPr>
            <a:r>
              <a:rPr lang="ja-JP" altLang="en-US" sz="2800"/>
              <a:t>６２年児童・英文　６３年栄養の増設</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descr="Jul01_13"/>
          <p:cNvPicPr>
            <a:picLocks noGrp="1" noChangeAspect="1" noChangeArrowheads="1"/>
          </p:cNvPicPr>
          <p:nvPr>
            <p:ph/>
          </p:nvPr>
        </p:nvPicPr>
        <p:blipFill>
          <a:blip r:embed="rId2" cstate="print"/>
          <a:srcRect/>
          <a:stretch>
            <a:fillRect/>
          </a:stretch>
        </p:blipFill>
        <p:spPr>
          <a:xfrm>
            <a:off x="2076450" y="0"/>
            <a:ext cx="5346700" cy="685800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7" name="Picture 5" descr="Jul01_14"/>
          <p:cNvPicPr>
            <a:picLocks noGrp="1" noChangeAspect="1" noChangeArrowheads="1"/>
          </p:cNvPicPr>
          <p:nvPr>
            <p:ph/>
          </p:nvPr>
        </p:nvPicPr>
        <p:blipFill>
          <a:blip r:embed="rId2" cstate="print"/>
          <a:srcRect/>
          <a:stretch>
            <a:fillRect/>
          </a:stretch>
        </p:blipFill>
        <p:spPr>
          <a:xfrm>
            <a:off x="2093913" y="0"/>
            <a:ext cx="5310187" cy="68580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5" descr="Jul01_17"/>
          <p:cNvPicPr>
            <a:picLocks noGrp="1" noChangeAspect="1" noChangeArrowheads="1"/>
          </p:cNvPicPr>
          <p:nvPr>
            <p:ph/>
          </p:nvPr>
        </p:nvPicPr>
        <p:blipFill>
          <a:blip r:embed="rId2" cstate="print"/>
          <a:srcRect/>
          <a:stretch>
            <a:fillRect/>
          </a:stretch>
        </p:blipFill>
        <p:spPr>
          <a:xfrm>
            <a:off x="1993900" y="0"/>
            <a:ext cx="5522913" cy="68580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Jul01_01"/>
          <p:cNvPicPr>
            <a:picLocks noGrp="1" noChangeAspect="1" noChangeArrowheads="1"/>
          </p:cNvPicPr>
          <p:nvPr>
            <p:ph/>
          </p:nvPr>
        </p:nvPicPr>
        <p:blipFill>
          <a:blip r:embed="rId2" cstate="print"/>
          <a:srcRect/>
          <a:stretch>
            <a:fillRect/>
          </a:stretch>
        </p:blipFill>
        <p:spPr>
          <a:xfrm>
            <a:off x="2090738" y="0"/>
            <a:ext cx="5314950" cy="6858000"/>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ja-JP" altLang="en-US"/>
              <a:t>立正女子大学設立</a:t>
            </a:r>
          </a:p>
        </p:txBody>
      </p:sp>
      <p:sp>
        <p:nvSpPr>
          <p:cNvPr id="43011" name="Rectangle 3"/>
          <p:cNvSpPr>
            <a:spLocks noGrp="1" noChangeArrowheads="1"/>
          </p:cNvSpPr>
          <p:nvPr>
            <p:ph type="body" idx="1"/>
          </p:nvPr>
        </p:nvSpPr>
        <p:spPr/>
        <p:txBody>
          <a:bodyPr/>
          <a:lstStyle/>
          <a:p>
            <a:r>
              <a:rPr lang="ja-JP" altLang="en-US" sz="2800"/>
              <a:t>総合学園の完成のため大学設置に１９６４年より準備</a:t>
            </a:r>
          </a:p>
          <a:p>
            <a:r>
              <a:rPr lang="ja-JP" altLang="en-US" sz="2800"/>
              <a:t>営団地下鉄の完成と東武日光線の接続と越谷市が高等専門学校誘致のため土地を買い入れていたのを譲り受ける形で越谷に校地譲渡契約（１９６５年）</a:t>
            </a:r>
          </a:p>
          <a:p>
            <a:r>
              <a:rPr lang="ja-JP" altLang="en-US" sz="2800"/>
              <a:t>１９６６年立正女子大学家政学部家政学科設立（初めて四年制大学が立正学園に誕生）</a:t>
            </a:r>
          </a:p>
          <a:p>
            <a:r>
              <a:rPr lang="ja-JP" altLang="en-US" sz="2800"/>
              <a:t>１９６７年　小尾乕雄学園長の就任と家政学部児童学科の申請（小学校免許状の布石）</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40" name="Object 4"/>
          <p:cNvGraphicFramePr>
            <a:graphicFrameLocks noChangeAspect="1"/>
          </p:cNvGraphicFramePr>
          <p:nvPr>
            <p:ph/>
          </p:nvPr>
        </p:nvGraphicFramePr>
        <p:xfrm>
          <a:off x="457200" y="276225"/>
          <a:ext cx="8229600" cy="5848350"/>
        </p:xfrm>
        <a:graphic>
          <a:graphicData uri="http://schemas.openxmlformats.org/presentationml/2006/ole">
            <p:oleObj spid="_x0000_s91140" name="グラフ" r:id="rId3" imgW="8229781" imgH="5848186" progId="MSGraph.Chart.8">
              <p:embed followColorScheme="full"/>
            </p:oleObj>
          </a:graphicData>
        </a:graphic>
      </p:graphicFrame>
      <p:pic>
        <p:nvPicPr>
          <p:cNvPr id="91142" name="Picture 6" descr="キャンパスMAP"/>
          <p:cNvPicPr>
            <a:picLocks noChangeAspect="1" noChangeArrowheads="1"/>
          </p:cNvPicPr>
          <p:nvPr/>
        </p:nvPicPr>
        <p:blipFill>
          <a:blip r:embed="rId4" cstate="print"/>
          <a:srcRect/>
          <a:stretch>
            <a:fillRect/>
          </a:stretch>
        </p:blipFill>
        <p:spPr bwMode="auto">
          <a:xfrm>
            <a:off x="0" y="1109663"/>
            <a:ext cx="9144000" cy="4638675"/>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5" name="Picture 5" descr="Jul07_12"/>
          <p:cNvPicPr>
            <a:picLocks noGrp="1" noChangeAspect="1" noChangeArrowheads="1"/>
          </p:cNvPicPr>
          <p:nvPr>
            <p:ph/>
          </p:nvPr>
        </p:nvPicPr>
        <p:blipFill>
          <a:blip r:embed="rId2" cstate="print"/>
          <a:srcRect/>
          <a:stretch>
            <a:fillRect/>
          </a:stretch>
        </p:blipFill>
        <p:spPr>
          <a:xfrm>
            <a:off x="1552575" y="0"/>
            <a:ext cx="6469063" cy="68580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descr="Jul07_05"/>
          <p:cNvPicPr>
            <a:picLocks noGrp="1" noChangeAspect="1" noChangeArrowheads="1"/>
          </p:cNvPicPr>
          <p:nvPr>
            <p:ph/>
          </p:nvPr>
        </p:nvPicPr>
        <p:blipFill>
          <a:blip r:embed="rId2" cstate="print"/>
          <a:srcRect/>
          <a:stretch>
            <a:fillRect/>
          </a:stretch>
        </p:blipFill>
        <p:spPr>
          <a:xfrm>
            <a:off x="0" y="-11113"/>
            <a:ext cx="9144000" cy="6423026"/>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5" name="Picture 5" descr="Jul07_07"/>
          <p:cNvPicPr>
            <a:picLocks noGrp="1" noChangeAspect="1" noChangeArrowheads="1"/>
          </p:cNvPicPr>
          <p:nvPr>
            <p:ph/>
          </p:nvPr>
        </p:nvPicPr>
        <p:blipFill>
          <a:blip r:embed="rId2" cstate="print"/>
          <a:srcRect/>
          <a:stretch>
            <a:fillRect/>
          </a:stretch>
        </p:blipFill>
        <p:spPr>
          <a:xfrm>
            <a:off x="0" y="366713"/>
            <a:ext cx="9144000" cy="5668962"/>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5" descr="Jul07_08"/>
          <p:cNvPicPr>
            <a:picLocks noGrp="1" noChangeAspect="1" noChangeArrowheads="1"/>
          </p:cNvPicPr>
          <p:nvPr>
            <p:ph/>
          </p:nvPr>
        </p:nvPicPr>
        <p:blipFill>
          <a:blip r:embed="rId2" cstate="print"/>
          <a:srcRect/>
          <a:stretch>
            <a:fillRect/>
          </a:stretch>
        </p:blipFill>
        <p:spPr>
          <a:xfrm>
            <a:off x="0" y="17463"/>
            <a:ext cx="8964613" cy="6715125"/>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5" descr="Jul07_09"/>
          <p:cNvPicPr>
            <a:picLocks noGrp="1" noChangeAspect="1" noChangeArrowheads="1"/>
          </p:cNvPicPr>
          <p:nvPr>
            <p:ph/>
          </p:nvPr>
        </p:nvPicPr>
        <p:blipFill>
          <a:blip r:embed="rId2" cstate="print"/>
          <a:srcRect/>
          <a:stretch>
            <a:fillRect/>
          </a:stretch>
        </p:blipFill>
        <p:spPr>
          <a:xfrm>
            <a:off x="827088" y="-12700"/>
            <a:ext cx="8066087" cy="6919913"/>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Jul07_10"/>
          <p:cNvPicPr>
            <a:picLocks noGrp="1" noChangeAspect="1" noChangeArrowheads="1"/>
          </p:cNvPicPr>
          <p:nvPr>
            <p:ph/>
          </p:nvPr>
        </p:nvPicPr>
        <p:blipFill>
          <a:blip r:embed="rId2" cstate="print"/>
          <a:srcRect/>
          <a:stretch>
            <a:fillRect/>
          </a:stretch>
        </p:blipFill>
        <p:spPr>
          <a:xfrm>
            <a:off x="0" y="-42863"/>
            <a:ext cx="8964613" cy="6357938"/>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7" name="Picture 5" descr="Jul07_11"/>
          <p:cNvPicPr>
            <a:picLocks noGrp="1" noChangeAspect="1" noChangeArrowheads="1"/>
          </p:cNvPicPr>
          <p:nvPr>
            <p:ph/>
          </p:nvPr>
        </p:nvPicPr>
        <p:blipFill>
          <a:blip r:embed="rId2" cstate="print"/>
          <a:srcRect/>
          <a:stretch>
            <a:fillRect/>
          </a:stretch>
        </p:blipFill>
        <p:spPr>
          <a:xfrm>
            <a:off x="0" y="230188"/>
            <a:ext cx="8964613" cy="5824537"/>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3" name="Picture 5" descr="Jul01_23"/>
          <p:cNvPicPr>
            <a:picLocks noGrp="1" noChangeAspect="1" noChangeArrowheads="1"/>
          </p:cNvPicPr>
          <p:nvPr>
            <p:ph/>
          </p:nvPr>
        </p:nvPicPr>
        <p:blipFill>
          <a:blip r:embed="rId2" cstate="print"/>
          <a:srcRect/>
          <a:stretch>
            <a:fillRect/>
          </a:stretch>
        </p:blipFill>
        <p:spPr>
          <a:xfrm>
            <a:off x="1992313" y="0"/>
            <a:ext cx="5434012" cy="6742113"/>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Jul01_02"/>
          <p:cNvPicPr>
            <a:picLocks noGrp="1" noChangeAspect="1" noChangeArrowheads="1"/>
          </p:cNvPicPr>
          <p:nvPr>
            <p:ph/>
          </p:nvPr>
        </p:nvPicPr>
        <p:blipFill>
          <a:blip r:embed="rId2" cstate="print"/>
          <a:srcRect/>
          <a:stretch>
            <a:fillRect/>
          </a:stretch>
        </p:blipFill>
        <p:spPr>
          <a:xfrm>
            <a:off x="1974850" y="0"/>
            <a:ext cx="5565775" cy="685800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5" descr="Jul01_25"/>
          <p:cNvPicPr>
            <a:picLocks noGrp="1" noChangeAspect="1" noChangeArrowheads="1"/>
          </p:cNvPicPr>
          <p:nvPr>
            <p:ph/>
          </p:nvPr>
        </p:nvPicPr>
        <p:blipFill>
          <a:blip r:embed="rId2" cstate="print"/>
          <a:srcRect/>
          <a:stretch>
            <a:fillRect/>
          </a:stretch>
        </p:blipFill>
        <p:spPr>
          <a:xfrm>
            <a:off x="2006600" y="0"/>
            <a:ext cx="5495925" cy="6858000"/>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ja-JP" altLang="en-US" sz="4000"/>
              <a:t>教育学部設置と文教大学へ名称変更</a:t>
            </a:r>
          </a:p>
        </p:txBody>
      </p:sp>
      <p:sp>
        <p:nvSpPr>
          <p:cNvPr id="62467" name="Rectangle 3"/>
          <p:cNvSpPr>
            <a:spLocks noGrp="1" noChangeArrowheads="1"/>
          </p:cNvSpPr>
          <p:nvPr>
            <p:ph type="body" idx="1"/>
          </p:nvPr>
        </p:nvSpPr>
        <p:spPr/>
        <p:txBody>
          <a:bodyPr/>
          <a:lstStyle/>
          <a:p>
            <a:r>
              <a:rPr lang="ja-JP" altLang="en-US"/>
              <a:t>１９６９年　全国で私立大学として初めての小学校教員養成のための教育学部設置</a:t>
            </a:r>
          </a:p>
          <a:p>
            <a:r>
              <a:rPr lang="ja-JP" altLang="en-US"/>
              <a:t>当初は中等課程（国語・英語、後に家庭と音楽）があり、特殊は後に加えられた。</a:t>
            </a:r>
          </a:p>
          <a:p>
            <a:r>
              <a:rPr lang="ja-JP" altLang="en-US"/>
              <a:t>様々な称賛と批判　（よい教師を現場に送っている　←→　教員採用試験の予備校）</a:t>
            </a:r>
          </a:p>
          <a:p>
            <a:r>
              <a:rPr lang="ja-JP" altLang="en-US"/>
              <a:t>高い採用試験の合格率で評価</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3" name="Picture 5" descr="Jul01_29"/>
          <p:cNvPicPr>
            <a:picLocks noGrp="1" noChangeAspect="1" noChangeArrowheads="1"/>
          </p:cNvPicPr>
          <p:nvPr>
            <p:ph/>
          </p:nvPr>
        </p:nvPicPr>
        <p:blipFill>
          <a:blip r:embed="rId2" cstate="print"/>
          <a:srcRect/>
          <a:stretch>
            <a:fillRect/>
          </a:stretch>
        </p:blipFill>
        <p:spPr>
          <a:xfrm>
            <a:off x="1982788" y="0"/>
            <a:ext cx="5546725" cy="685800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ja-JP" altLang="en-US"/>
              <a:t>家政学部から人間科学部へ</a:t>
            </a:r>
          </a:p>
        </p:txBody>
      </p:sp>
      <p:sp>
        <p:nvSpPr>
          <p:cNvPr id="65539" name="Rectangle 3"/>
          <p:cNvSpPr>
            <a:spLocks noGrp="1" noChangeArrowheads="1"/>
          </p:cNvSpPr>
          <p:nvPr>
            <p:ph type="body" idx="1"/>
          </p:nvPr>
        </p:nvSpPr>
        <p:spPr/>
        <p:txBody>
          <a:bodyPr/>
          <a:lstStyle/>
          <a:p>
            <a:pPr>
              <a:lnSpc>
                <a:spcPct val="90000"/>
              </a:lnSpc>
            </a:pPr>
            <a:r>
              <a:rPr lang="ja-JP" altLang="en-US" sz="2800"/>
              <a:t>大学運営の民主化</a:t>
            </a:r>
          </a:p>
          <a:p>
            <a:pPr>
              <a:lnSpc>
                <a:spcPct val="90000"/>
              </a:lnSpc>
            </a:pPr>
            <a:r>
              <a:rPr lang="ja-JP" altLang="en-US" sz="2800"/>
              <a:t>家政学そのものの存在に関する議論（全国的に家政学部は廃止の方向となっていた。）</a:t>
            </a:r>
          </a:p>
          <a:p>
            <a:pPr>
              <a:lnSpc>
                <a:spcPct val="90000"/>
              </a:lnSpc>
            </a:pPr>
            <a:r>
              <a:rPr lang="ja-JP" altLang="en-US" sz="2800"/>
              <a:t>４つのビジョン（家政学部改革・文学部・教育学部統合・人間科学部）</a:t>
            </a:r>
          </a:p>
          <a:p>
            <a:pPr>
              <a:lnSpc>
                <a:spcPct val="90000"/>
              </a:lnSpc>
            </a:pPr>
            <a:r>
              <a:rPr lang="ja-JP" altLang="en-US" sz="2800"/>
              <a:t>人間科学部案が採用され、当初の心理・社会・児童教育・生活から、心理・社会・教育の柱となっていった。大阪大学に次ぐ人間科学部であった。１９７６年４月</a:t>
            </a:r>
          </a:p>
          <a:p>
            <a:pPr>
              <a:lnSpc>
                <a:spcPct val="90000"/>
              </a:lnSpc>
            </a:pPr>
            <a:r>
              <a:rPr lang="ja-JP" altLang="en-US" sz="2800"/>
              <a:t>１９７６年７月に「文教大学」と改名（翌年共学化）</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ja-JP" altLang="en-US"/>
              <a:t>情報学部設置</a:t>
            </a:r>
          </a:p>
        </p:txBody>
      </p:sp>
      <p:sp>
        <p:nvSpPr>
          <p:cNvPr id="66563" name="Rectangle 3"/>
          <p:cNvSpPr>
            <a:spLocks noGrp="1" noChangeArrowheads="1"/>
          </p:cNvSpPr>
          <p:nvPr>
            <p:ph type="body" idx="1"/>
          </p:nvPr>
        </p:nvSpPr>
        <p:spPr/>
        <p:txBody>
          <a:bodyPr/>
          <a:lstStyle/>
          <a:p>
            <a:pPr>
              <a:lnSpc>
                <a:spcPct val="90000"/>
              </a:lnSpc>
            </a:pPr>
            <a:r>
              <a:rPr lang="ja-JP" altLang="en-US"/>
              <a:t>文教大学への改名後直ぐに将来構想委員会で更にもうひとつの学部を作る案が検討</a:t>
            </a:r>
          </a:p>
          <a:p>
            <a:pPr>
              <a:lnSpc>
                <a:spcPct val="90000"/>
              </a:lnSpc>
            </a:pPr>
            <a:r>
              <a:rPr lang="ja-JP" altLang="en-US"/>
              <a:t>情報学部の構想（情報科学の単一学科から、社会への情報伝達と、組織内情報伝達を分けて、広報学科と経営情報学科として申請することになった。）</a:t>
            </a:r>
          </a:p>
          <a:p>
            <a:pPr>
              <a:lnSpc>
                <a:spcPct val="90000"/>
              </a:lnSpc>
            </a:pPr>
            <a:r>
              <a:rPr lang="ja-JP" altLang="en-US"/>
              <a:t>共学化に伴い女子寮が９号館・１０号館となっていたので、それを使用</a:t>
            </a:r>
          </a:p>
          <a:p>
            <a:pPr>
              <a:lnSpc>
                <a:spcPct val="90000"/>
              </a:lnSpc>
            </a:pPr>
            <a:r>
              <a:rPr lang="ja-JP" altLang="en-US"/>
              <a:t>１９８０年　情報学部設置</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ja-JP" altLang="en-US"/>
              <a:t>湘南キャンパスへ</a:t>
            </a:r>
          </a:p>
        </p:txBody>
      </p:sp>
      <p:sp>
        <p:nvSpPr>
          <p:cNvPr id="67587" name="Rectangle 3"/>
          <p:cNvSpPr>
            <a:spLocks noGrp="1" noChangeArrowheads="1"/>
          </p:cNvSpPr>
          <p:nvPr>
            <p:ph type="body" idx="1"/>
          </p:nvPr>
        </p:nvSpPr>
        <p:spPr/>
        <p:txBody>
          <a:bodyPr/>
          <a:lstStyle/>
          <a:p>
            <a:r>
              <a:rPr lang="ja-JP" altLang="en-US"/>
              <a:t>キャンパスの手狭</a:t>
            </a:r>
          </a:p>
          <a:p>
            <a:r>
              <a:rPr lang="ja-JP" altLang="en-US"/>
              <a:t>都下への大学移転という流行（？）</a:t>
            </a:r>
          </a:p>
          <a:p>
            <a:r>
              <a:rPr lang="ja-JP" altLang="en-US"/>
              <a:t>千葉か湘南か、越谷拡張か</a:t>
            </a:r>
          </a:p>
          <a:p>
            <a:r>
              <a:rPr lang="ja-JP" altLang="en-US"/>
              <a:t>茅ヶ崎地区の問題　住宅調整区域</a:t>
            </a:r>
          </a:p>
          <a:p>
            <a:pPr>
              <a:buFontTx/>
              <a:buNone/>
            </a:pPr>
            <a:r>
              <a:rPr lang="ja-JP" altLang="en-US"/>
              <a:t>　　　いまだに解決せず　交通と住宅</a:t>
            </a:r>
          </a:p>
          <a:p>
            <a:r>
              <a:rPr lang="ja-JP" altLang="en-US"/>
              <a:t>当初は人気　テレビでも頻繁に紹介</a:t>
            </a:r>
          </a:p>
          <a:p>
            <a:r>
              <a:rPr lang="ja-JP" altLang="en-US"/>
              <a:t>情報学部と短大が移転</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3" name="Picture 5" descr="Jul07_16"/>
          <p:cNvPicPr>
            <a:picLocks noGrp="1" noChangeAspect="1" noChangeArrowheads="1"/>
          </p:cNvPicPr>
          <p:nvPr>
            <p:ph/>
          </p:nvPr>
        </p:nvPicPr>
        <p:blipFill>
          <a:blip r:embed="rId2" cstate="print"/>
          <a:srcRect/>
          <a:stretch>
            <a:fillRect/>
          </a:stretch>
        </p:blipFill>
        <p:spPr>
          <a:xfrm>
            <a:off x="539750" y="23813"/>
            <a:ext cx="8604250" cy="6780212"/>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5" name="Picture 5" descr="Jul01_30"/>
          <p:cNvPicPr>
            <a:picLocks noGrp="1" noChangeAspect="1" noChangeArrowheads="1"/>
          </p:cNvPicPr>
          <p:nvPr>
            <p:ph/>
          </p:nvPr>
        </p:nvPicPr>
        <p:blipFill>
          <a:blip r:embed="rId2" cstate="print"/>
          <a:srcRect/>
          <a:stretch>
            <a:fillRect/>
          </a:stretch>
        </p:blipFill>
        <p:spPr>
          <a:xfrm>
            <a:off x="2014538" y="0"/>
            <a:ext cx="5478462" cy="6858000"/>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7" name="Picture 5" descr="Jul01_31"/>
          <p:cNvPicPr>
            <a:picLocks noGrp="1" noChangeAspect="1" noChangeArrowheads="1"/>
          </p:cNvPicPr>
          <p:nvPr>
            <p:ph/>
          </p:nvPr>
        </p:nvPicPr>
        <p:blipFill>
          <a:blip r:embed="rId2" cstate="print"/>
          <a:srcRect/>
          <a:stretch>
            <a:fillRect/>
          </a:stretch>
        </p:blipFill>
        <p:spPr>
          <a:xfrm>
            <a:off x="2135188" y="0"/>
            <a:ext cx="5221287" cy="685800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5" descr="Jul01_32"/>
          <p:cNvPicPr>
            <a:picLocks noGrp="1" noChangeAspect="1" noChangeArrowheads="1"/>
          </p:cNvPicPr>
          <p:nvPr>
            <p:ph/>
          </p:nvPr>
        </p:nvPicPr>
        <p:blipFill>
          <a:blip r:embed="rId2" cstate="print"/>
          <a:srcRect/>
          <a:stretch>
            <a:fillRect/>
          </a:stretch>
        </p:blipFill>
        <p:spPr>
          <a:xfrm>
            <a:off x="2055813" y="0"/>
            <a:ext cx="5389562" cy="68580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Jul01_03"/>
          <p:cNvPicPr>
            <a:picLocks noGrp="1" noChangeAspect="1" noChangeArrowheads="1"/>
          </p:cNvPicPr>
          <p:nvPr>
            <p:ph/>
          </p:nvPr>
        </p:nvPicPr>
        <p:blipFill>
          <a:blip r:embed="rId2" cstate="print"/>
          <a:srcRect/>
          <a:stretch>
            <a:fillRect/>
          </a:stretch>
        </p:blipFill>
        <p:spPr>
          <a:xfrm>
            <a:off x="2003425" y="0"/>
            <a:ext cx="5502275" cy="6858000"/>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ja-JP" altLang="en-US"/>
              <a:t>文学部設置へ</a:t>
            </a:r>
          </a:p>
        </p:txBody>
      </p:sp>
      <p:sp>
        <p:nvSpPr>
          <p:cNvPr id="68611" name="Rectangle 3"/>
          <p:cNvSpPr>
            <a:spLocks noGrp="1" noChangeArrowheads="1"/>
          </p:cNvSpPr>
          <p:nvPr>
            <p:ph type="body" idx="1"/>
          </p:nvPr>
        </p:nvSpPr>
        <p:spPr/>
        <p:txBody>
          <a:bodyPr/>
          <a:lstStyle/>
          <a:p>
            <a:r>
              <a:rPr lang="ja-JP" altLang="en-US"/>
              <a:t>教育学部中等課程の苦境（少子化に伴う教員養成の抑制策・免許の高度化</a:t>
            </a:r>
          </a:p>
          <a:p>
            <a:r>
              <a:rPr lang="ja-JP" altLang="en-US"/>
              <a:t>情報学部移転後の跡地利用の必要性</a:t>
            </a:r>
          </a:p>
          <a:p>
            <a:r>
              <a:rPr lang="ja-JP" altLang="en-US"/>
              <a:t>文芸学部構想もあったが、文学部構想に合意形成（中等国語→日本語日本文学、中等英語→英語英文学、中等国語漢文領域→中国語中国文学）</a:t>
            </a:r>
          </a:p>
          <a:p>
            <a:r>
              <a:rPr lang="ja-JP" altLang="en-US"/>
              <a:t>１９８７年、文学部設置（越谷三学部体制）</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ja-JP" altLang="en-US"/>
              <a:t>国際学部設置へ</a:t>
            </a:r>
          </a:p>
        </p:txBody>
      </p:sp>
      <p:sp>
        <p:nvSpPr>
          <p:cNvPr id="69635" name="Rectangle 3"/>
          <p:cNvSpPr>
            <a:spLocks noGrp="1" noChangeArrowheads="1"/>
          </p:cNvSpPr>
          <p:nvPr>
            <p:ph type="body" idx="1"/>
          </p:nvPr>
        </p:nvSpPr>
        <p:spPr/>
        <p:txBody>
          <a:bodyPr/>
          <a:lstStyle/>
          <a:p>
            <a:r>
              <a:rPr lang="ja-JP" altLang="en-US"/>
              <a:t>１９９０年、国際学部設置（遅れてやってきた国際学部）</a:t>
            </a:r>
          </a:p>
          <a:p>
            <a:r>
              <a:rPr lang="ja-JP" altLang="en-US"/>
              <a:t>様々な問題（この当たりから「日本で初」から「乗り遅れたバス」へ（例外としての臨床心理学科）</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ja-JP" altLang="en-US"/>
              <a:t>情報専門学校の失敗</a:t>
            </a:r>
          </a:p>
        </p:txBody>
      </p:sp>
      <p:sp>
        <p:nvSpPr>
          <p:cNvPr id="70659" name="Rectangle 3"/>
          <p:cNvSpPr>
            <a:spLocks noGrp="1" noChangeArrowheads="1"/>
          </p:cNvSpPr>
          <p:nvPr>
            <p:ph type="body" idx="1"/>
          </p:nvPr>
        </p:nvSpPr>
        <p:spPr/>
        <p:txBody>
          <a:bodyPr/>
          <a:lstStyle/>
          <a:p>
            <a:r>
              <a:rPr lang="ja-JP" altLang="en-US"/>
              <a:t>旗の台の短大跡に情報専門学校</a:t>
            </a:r>
          </a:p>
          <a:p>
            <a:r>
              <a:rPr lang="ja-JP" altLang="en-US"/>
              <a:t>当初のみ多数の応募　→　急速に減少</a:t>
            </a:r>
          </a:p>
          <a:p>
            <a:r>
              <a:rPr lang="ja-JP" altLang="en-US"/>
              <a:t>最後は数名の応募で学園に大きな痛手</a:t>
            </a:r>
          </a:p>
          <a:p>
            <a:r>
              <a:rPr lang="ja-JP" altLang="en-US"/>
              <a:t>内紛の原因に</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1" name="Picture 5" descr="Jul01_33"/>
          <p:cNvPicPr>
            <a:picLocks noGrp="1" noChangeAspect="1" noChangeArrowheads="1"/>
          </p:cNvPicPr>
          <p:nvPr>
            <p:ph/>
          </p:nvPr>
        </p:nvPicPr>
        <p:blipFill>
          <a:blip r:embed="rId2" cstate="print"/>
          <a:srcRect/>
          <a:stretch>
            <a:fillRect/>
          </a:stretch>
        </p:blipFill>
        <p:spPr>
          <a:xfrm>
            <a:off x="2065338" y="0"/>
            <a:ext cx="5370512" cy="685800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ja-JP" altLang="en-US"/>
              <a:t>短大の縮小と越谷の拡大</a:t>
            </a:r>
          </a:p>
        </p:txBody>
      </p:sp>
      <p:sp>
        <p:nvSpPr>
          <p:cNvPr id="71683" name="Rectangle 3"/>
          <p:cNvSpPr>
            <a:spLocks noGrp="1" noChangeArrowheads="1"/>
          </p:cNvSpPr>
          <p:nvPr>
            <p:ph type="body" idx="1"/>
          </p:nvPr>
        </p:nvSpPr>
        <p:spPr/>
        <p:txBody>
          <a:bodyPr/>
          <a:lstStyle/>
          <a:p>
            <a:r>
              <a:rPr lang="ja-JP" altLang="en-US" sz="2800"/>
              <a:t>短大は第二次ベビーブームの定員拡大による学園全体への貢献</a:t>
            </a:r>
          </a:p>
          <a:p>
            <a:r>
              <a:rPr lang="ja-JP" altLang="en-US" sz="2800"/>
              <a:t>ベビーブーム後の少子化で極端な応募の減少　→　当初は名門短大意識　→　さまざまな改革案</a:t>
            </a:r>
          </a:p>
          <a:p>
            <a:r>
              <a:rPr lang="ja-JP" altLang="en-US" sz="2800"/>
              <a:t>定員移管で、臨床心理学科の設置</a:t>
            </a:r>
          </a:p>
          <a:p>
            <a:r>
              <a:rPr lang="ja-JP" altLang="en-US" sz="2800"/>
              <a:t>文芸・英文・家政を廃止して、主に越谷に定員移管（栄養学科の四大化見送り）　→　心理教育の設置と人間科学部の定員増</a:t>
            </a:r>
          </a:p>
          <a:p>
            <a:r>
              <a:rPr lang="ja-JP" altLang="en-US" sz="2800"/>
              <a:t>１９９７年　心理教育の設置と人間科学部の増員</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9" name="Picture 5" descr="Jul01_34"/>
          <p:cNvPicPr>
            <a:picLocks noGrp="1" noChangeAspect="1" noChangeArrowheads="1"/>
          </p:cNvPicPr>
          <p:nvPr>
            <p:ph/>
          </p:nvPr>
        </p:nvPicPr>
        <p:blipFill>
          <a:blip r:embed="rId2" cstate="print"/>
          <a:srcRect/>
          <a:stretch>
            <a:fillRect/>
          </a:stretch>
        </p:blipFill>
        <p:spPr>
          <a:xfrm>
            <a:off x="2006600" y="0"/>
            <a:ext cx="5495925" cy="6858000"/>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ja-JP" altLang="en-US"/>
              <a:t>人間科学研究科誕生の受難</a:t>
            </a:r>
          </a:p>
        </p:txBody>
      </p:sp>
      <p:sp>
        <p:nvSpPr>
          <p:cNvPr id="72707" name="Rectangle 3"/>
          <p:cNvSpPr>
            <a:spLocks noGrp="1" noChangeArrowheads="1"/>
          </p:cNvSpPr>
          <p:nvPr>
            <p:ph type="body" idx="1"/>
          </p:nvPr>
        </p:nvSpPr>
        <p:spPr/>
        <p:txBody>
          <a:bodyPr/>
          <a:lstStyle/>
          <a:p>
            <a:r>
              <a:rPr lang="ja-JP" altLang="en-US"/>
              <a:t>臨床心理学への関心の増大や臨床心理士という資格の創設に向けて、人間科学部に大学院設置の要望　→　総合学園の完成</a:t>
            </a:r>
          </a:p>
          <a:p>
            <a:r>
              <a:rPr lang="ja-JP" altLang="en-US"/>
              <a:t>専門学校トラブルの影響で難産</a:t>
            </a:r>
          </a:p>
          <a:p>
            <a:r>
              <a:rPr lang="ja-JP" altLang="en-US"/>
              <a:t>難関大学院</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7" name="Picture 5" descr="Jul01_36"/>
          <p:cNvPicPr>
            <a:picLocks noGrp="1" noChangeAspect="1" noChangeArrowheads="1"/>
          </p:cNvPicPr>
          <p:nvPr>
            <p:ph/>
          </p:nvPr>
        </p:nvPicPr>
        <p:blipFill>
          <a:blip r:embed="rId2" cstate="print"/>
          <a:srcRect/>
          <a:stretch>
            <a:fillRect/>
          </a:stretch>
        </p:blipFill>
        <p:spPr>
          <a:xfrm>
            <a:off x="2016125" y="0"/>
            <a:ext cx="5476875" cy="6858000"/>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5" name="Picture 5" descr="Jul01_37"/>
          <p:cNvPicPr>
            <a:picLocks noGrp="1" noChangeAspect="1" noChangeArrowheads="1"/>
          </p:cNvPicPr>
          <p:nvPr>
            <p:ph/>
          </p:nvPr>
        </p:nvPicPr>
        <p:blipFill>
          <a:blip r:embed="rId2" cstate="print"/>
          <a:srcRect/>
          <a:stretch>
            <a:fillRect/>
          </a:stretch>
        </p:blipFill>
        <p:spPr>
          <a:xfrm>
            <a:off x="2036763" y="0"/>
            <a:ext cx="5430837" cy="6858000"/>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ja-JP" altLang="en-US"/>
              <a:t>心理学科と健康栄養学部</a:t>
            </a:r>
          </a:p>
        </p:txBody>
      </p:sp>
      <p:sp>
        <p:nvSpPr>
          <p:cNvPr id="93187" name="Rectangle 3"/>
          <p:cNvSpPr>
            <a:spLocks noGrp="1" noChangeArrowheads="1"/>
          </p:cNvSpPr>
          <p:nvPr>
            <p:ph type="body" idx="1"/>
          </p:nvPr>
        </p:nvSpPr>
        <p:spPr/>
        <p:txBody>
          <a:bodyPr/>
          <a:lstStyle/>
          <a:p>
            <a:r>
              <a:rPr lang="ja-JP" altLang="en-US" dirty="0" smtClean="0"/>
              <a:t>２００７年大学院教育学研究科</a:t>
            </a:r>
          </a:p>
          <a:p>
            <a:r>
              <a:rPr lang="ja-JP" altLang="en-US" dirty="0" smtClean="0"/>
              <a:t>２００８年</a:t>
            </a:r>
            <a:r>
              <a:rPr lang="ja-JP" altLang="en-US" dirty="0"/>
              <a:t>心理学科設置と１２号館（越谷校舎初の設備）</a:t>
            </a:r>
          </a:p>
          <a:p>
            <a:r>
              <a:rPr lang="ja-JP" altLang="en-US" dirty="0"/>
              <a:t>２０１０年健康栄養学部（短大の終了と管理栄養士による生き残り策</a:t>
            </a:r>
            <a:r>
              <a:rPr lang="ja-JP" altLang="en-US" dirty="0" smtClean="0"/>
              <a:t>）</a:t>
            </a:r>
          </a:p>
          <a:p>
            <a:r>
              <a:rPr lang="ja-JP" altLang="en-US" dirty="0" smtClean="0"/>
              <a:t>２０１２年言語分化研究科博士後期課程</a:t>
            </a:r>
            <a:endParaRPr lang="ja-JP" altLang="en-US" dirty="0"/>
          </a:p>
          <a:p>
            <a:r>
              <a:rPr lang="ja-JP" altLang="en-US" dirty="0" smtClean="0"/>
              <a:t>２０１４年情報学部改組・経営学部新設</a:t>
            </a:r>
            <a:endParaRPr lang="ja-JP"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www.bunkyo.ac.jp/gakuen/history/images/image_yousai_hirose.jpg"/>
          <p:cNvPicPr>
            <a:picLocks noChangeAspect="1" noChangeArrowheads="1"/>
          </p:cNvPicPr>
          <p:nvPr/>
        </p:nvPicPr>
        <p:blipFill>
          <a:blip r:embed="rId2" cstate="print"/>
          <a:srcRect/>
          <a:stretch>
            <a:fillRect/>
          </a:stretch>
        </p:blipFill>
        <p:spPr bwMode="auto">
          <a:xfrm>
            <a:off x="0" y="116632"/>
            <a:ext cx="8981326" cy="5976664"/>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ja-JP" altLang="en-US"/>
              <a:t>文教大学の抱える問題</a:t>
            </a:r>
          </a:p>
        </p:txBody>
      </p:sp>
      <p:sp>
        <p:nvSpPr>
          <p:cNvPr id="73731" name="Rectangle 3"/>
          <p:cNvSpPr>
            <a:spLocks noGrp="1" noChangeArrowheads="1"/>
          </p:cNvSpPr>
          <p:nvPr>
            <p:ph type="body" idx="1"/>
          </p:nvPr>
        </p:nvSpPr>
        <p:spPr/>
        <p:txBody>
          <a:bodyPr/>
          <a:lstStyle/>
          <a:p>
            <a:r>
              <a:rPr lang="ja-JP" altLang="en-US"/>
              <a:t>安定学部の不存在</a:t>
            </a:r>
          </a:p>
          <a:p>
            <a:r>
              <a:rPr lang="ja-JP" altLang="en-US"/>
              <a:t>越谷と湘南</a:t>
            </a:r>
          </a:p>
          <a:p>
            <a:r>
              <a:rPr lang="ja-JP" altLang="en-US"/>
              <a:t>何度かの不祥事</a:t>
            </a:r>
          </a:p>
          <a:p>
            <a:r>
              <a:rPr lang="ja-JP" altLang="en-US"/>
              <a:t>事務機構の問題</a:t>
            </a:r>
          </a:p>
          <a:p>
            <a:endParaRPr lang="en-US" altLang="ja-JP"/>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www.bunkyo.ac.jp/gakuen/history/images/image_yousai.jpg"/>
          <p:cNvPicPr>
            <a:picLocks noChangeAspect="1" noChangeArrowheads="1"/>
          </p:cNvPicPr>
          <p:nvPr/>
        </p:nvPicPr>
        <p:blipFill>
          <a:blip r:embed="rId2" cstate="print"/>
          <a:srcRect/>
          <a:stretch>
            <a:fillRect/>
          </a:stretch>
        </p:blipFill>
        <p:spPr bwMode="auto">
          <a:xfrm>
            <a:off x="0" y="0"/>
            <a:ext cx="9144000" cy="6084916"/>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bunkyo.ac.jp/gakuen/history/images/image_honka2_ocya2.jpg"/>
          <p:cNvPicPr>
            <a:picLocks noChangeAspect="1" noChangeArrowheads="1"/>
          </p:cNvPicPr>
          <p:nvPr/>
        </p:nvPicPr>
        <p:blipFill>
          <a:blip r:embed="rId2" cstate="print"/>
          <a:srcRect/>
          <a:stretch>
            <a:fillRect/>
          </a:stretch>
        </p:blipFill>
        <p:spPr bwMode="auto">
          <a:xfrm>
            <a:off x="0" y="0"/>
            <a:ext cx="9156592" cy="6093296"/>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ja-JP" altLang="en-US"/>
              <a:t>どういう時代だったか</a:t>
            </a:r>
          </a:p>
        </p:txBody>
      </p:sp>
      <p:sp>
        <p:nvSpPr>
          <p:cNvPr id="4099" name="Rectangle 3"/>
          <p:cNvSpPr>
            <a:spLocks noGrp="1" noChangeArrowheads="1"/>
          </p:cNvSpPr>
          <p:nvPr>
            <p:ph type="body" idx="1"/>
          </p:nvPr>
        </p:nvSpPr>
        <p:spPr/>
        <p:txBody>
          <a:bodyPr/>
          <a:lstStyle/>
          <a:p>
            <a:r>
              <a:rPr lang="ja-JP" altLang="en-US"/>
              <a:t>１９２５年　治安維持法</a:t>
            </a:r>
          </a:p>
          <a:p>
            <a:r>
              <a:rPr lang="ja-JP" altLang="en-US"/>
              <a:t>１９３１年　満州事変（１５年戦争の始まり）</a:t>
            </a:r>
          </a:p>
          <a:p>
            <a:r>
              <a:rPr lang="ja-JP" altLang="en-US"/>
              <a:t>１９１８年　大学令　私立大学を認める　（１９２４年　立正大学設立）</a:t>
            </a:r>
          </a:p>
          <a:p>
            <a:pPr>
              <a:buFontTx/>
              <a:buNone/>
            </a:pPr>
            <a:endParaRPr lang="ja-JP" altLang="en-US"/>
          </a:p>
          <a:p>
            <a:pPr>
              <a:buFontTx/>
              <a:buNone/>
            </a:pPr>
            <a:r>
              <a:rPr lang="ja-JP" altLang="en-US"/>
              <a:t>　戦時体制への準備（結果）と戦前的社会体制の矛盾の激化　→　国民の教育水準の向上と市場の拡大が必要となる。</a:t>
            </a:r>
          </a:p>
          <a:p>
            <a:endParaRPr lang="en-US" altLang="ja-JP"/>
          </a:p>
        </p:txBody>
      </p:sp>
    </p:spTree>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901</TotalTime>
  <Words>724</Words>
  <Application>Microsoft Office PowerPoint</Application>
  <PresentationFormat>画面に合わせる (4:3)</PresentationFormat>
  <Paragraphs>98</Paragraphs>
  <Slides>60</Slides>
  <Notes>0</Notes>
  <HiddenSlides>0</HiddenSlides>
  <MMClips>0</MMClips>
  <ScaleCrop>false</ScaleCrop>
  <HeadingPairs>
    <vt:vector size="8" baseType="variant">
      <vt:variant>
        <vt:lpstr>使用されているフォント</vt:lpstr>
      </vt:variant>
      <vt:variant>
        <vt:i4>3</vt:i4>
      </vt:variant>
      <vt:variant>
        <vt:lpstr>テーマ</vt:lpstr>
      </vt:variant>
      <vt:variant>
        <vt:i4>1</vt:i4>
      </vt:variant>
      <vt:variant>
        <vt:lpstr>埋め込まれた OLE サーバー</vt:lpstr>
      </vt:variant>
      <vt:variant>
        <vt:i4>1</vt:i4>
      </vt:variant>
      <vt:variant>
        <vt:lpstr>スライド タイトル</vt:lpstr>
      </vt:variant>
      <vt:variant>
        <vt:i4>60</vt:i4>
      </vt:variant>
    </vt:vector>
  </HeadingPairs>
  <TitlesOfParts>
    <vt:vector size="65" baseType="lpstr">
      <vt:lpstr>Arial</vt:lpstr>
      <vt:lpstr>ＭＳ Ｐゴシック</vt:lpstr>
      <vt:lpstr>ＭＳ Ｐ明朝</vt:lpstr>
      <vt:lpstr>標準デザイン</vt:lpstr>
      <vt:lpstr>Microsoft Graph グラフ</vt:lpstr>
      <vt:lpstr>文教大学を知る</vt:lpstr>
      <vt:lpstr>起源</vt:lpstr>
      <vt:lpstr>スライド 3</vt:lpstr>
      <vt:lpstr>スライド 4</vt:lpstr>
      <vt:lpstr>スライド 5</vt:lpstr>
      <vt:lpstr>スライド 6</vt:lpstr>
      <vt:lpstr>スライド 7</vt:lpstr>
      <vt:lpstr>スライド 8</vt:lpstr>
      <vt:lpstr>どういう時代だったか</vt:lpstr>
      <vt:lpstr>スライド 10</vt:lpstr>
      <vt:lpstr>スライド 11</vt:lpstr>
      <vt:lpstr>戦時中の立正学園</vt:lpstr>
      <vt:lpstr>スライド 13</vt:lpstr>
      <vt:lpstr>スライド 14</vt:lpstr>
      <vt:lpstr>スライド 15</vt:lpstr>
      <vt:lpstr>スライド 16</vt:lpstr>
      <vt:lpstr>スライド 17</vt:lpstr>
      <vt:lpstr>スライド 18</vt:lpstr>
      <vt:lpstr>スライド 19</vt:lpstr>
      <vt:lpstr>スライド 20</vt:lpstr>
      <vt:lpstr>スライド 21</vt:lpstr>
      <vt:lpstr>幻の工業専門学校</vt:lpstr>
      <vt:lpstr>戦後の復興</vt:lpstr>
      <vt:lpstr>スライド 24</vt:lpstr>
      <vt:lpstr>スライド 25</vt:lpstr>
      <vt:lpstr>学校法人化と短期大学設立</vt:lpstr>
      <vt:lpstr>スライド 27</vt:lpstr>
      <vt:lpstr>スライド 28</vt:lpstr>
      <vt:lpstr>スライド 29</vt:lpstr>
      <vt:lpstr>立正女子大学設立</vt:lpstr>
      <vt:lpstr>スライド 31</vt:lpstr>
      <vt:lpstr>スライド 32</vt:lpstr>
      <vt:lpstr>スライド 33</vt:lpstr>
      <vt:lpstr>スライド 34</vt:lpstr>
      <vt:lpstr>スライド 35</vt:lpstr>
      <vt:lpstr>スライド 36</vt:lpstr>
      <vt:lpstr>スライド 37</vt:lpstr>
      <vt:lpstr>スライド 38</vt:lpstr>
      <vt:lpstr>スライド 39</vt:lpstr>
      <vt:lpstr>スライド 40</vt:lpstr>
      <vt:lpstr>教育学部設置と文教大学へ名称変更</vt:lpstr>
      <vt:lpstr>スライド 42</vt:lpstr>
      <vt:lpstr>家政学部から人間科学部へ</vt:lpstr>
      <vt:lpstr>情報学部設置</vt:lpstr>
      <vt:lpstr>湘南キャンパスへ</vt:lpstr>
      <vt:lpstr>スライド 46</vt:lpstr>
      <vt:lpstr>スライド 47</vt:lpstr>
      <vt:lpstr>スライド 48</vt:lpstr>
      <vt:lpstr>スライド 49</vt:lpstr>
      <vt:lpstr>文学部設置へ</vt:lpstr>
      <vt:lpstr>国際学部設置へ</vt:lpstr>
      <vt:lpstr>情報専門学校の失敗</vt:lpstr>
      <vt:lpstr>スライド 53</vt:lpstr>
      <vt:lpstr>短大の縮小と越谷の拡大</vt:lpstr>
      <vt:lpstr>スライド 55</vt:lpstr>
      <vt:lpstr>人間科学研究科誕生の受難</vt:lpstr>
      <vt:lpstr>スライド 57</vt:lpstr>
      <vt:lpstr>スライド 58</vt:lpstr>
      <vt:lpstr>心理学科と健康栄養学部</vt:lpstr>
      <vt:lpstr>文教大学の抱える問題</vt:lpstr>
    </vt:vector>
  </TitlesOfParts>
  <Company>bunkyo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文教大学を知る</dc:title>
  <dc:creator>wakei</dc:creator>
  <cp:lastModifiedBy>wakei</cp:lastModifiedBy>
  <cp:revision>20</cp:revision>
  <dcterms:created xsi:type="dcterms:W3CDTF">2007-07-07T02:12:06Z</dcterms:created>
  <dcterms:modified xsi:type="dcterms:W3CDTF">2013-07-18T23:27:58Z</dcterms:modified>
</cp:coreProperties>
</file>