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1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563EEC60-FE9B-44AB-B9B7-580151B47715}" type="datetimeFigureOut">
              <a:rPr kumimoji="1" lang="ja-JP" altLang="en-US" smtClean="0"/>
              <a:pPr/>
              <a:t>2013/11/28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C3C5056-C4DB-4A18-BA39-00D8F41CE7CE}"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63EEC60-FE9B-44AB-B9B7-580151B47715}" type="datetimeFigureOut">
              <a:rPr kumimoji="1" lang="ja-JP" altLang="en-US" smtClean="0"/>
              <a:pPr/>
              <a:t>2013/11/28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C3C5056-C4DB-4A18-BA39-00D8F41CE7CE}"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63EEC60-FE9B-44AB-B9B7-580151B47715}" type="datetimeFigureOut">
              <a:rPr kumimoji="1" lang="ja-JP" altLang="en-US" smtClean="0"/>
              <a:pPr/>
              <a:t>2013/11/28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C3C5056-C4DB-4A18-BA39-00D8F41CE7CE}"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63EEC60-FE9B-44AB-B9B7-580151B47715}" type="datetimeFigureOut">
              <a:rPr kumimoji="1" lang="ja-JP" altLang="en-US" smtClean="0"/>
              <a:pPr/>
              <a:t>2013/11/28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C3C5056-C4DB-4A18-BA39-00D8F41CE7CE}"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563EEC60-FE9B-44AB-B9B7-580151B47715}" type="datetimeFigureOut">
              <a:rPr kumimoji="1" lang="ja-JP" altLang="en-US" smtClean="0"/>
              <a:pPr/>
              <a:t>2013/11/28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C3C5056-C4DB-4A18-BA39-00D8F41CE7CE}"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563EEC60-FE9B-44AB-B9B7-580151B47715}" type="datetimeFigureOut">
              <a:rPr kumimoji="1" lang="ja-JP" altLang="en-US" smtClean="0"/>
              <a:pPr/>
              <a:t>2013/11/28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C3C5056-C4DB-4A18-BA39-00D8F41CE7CE}"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563EEC60-FE9B-44AB-B9B7-580151B47715}" type="datetimeFigureOut">
              <a:rPr kumimoji="1" lang="ja-JP" altLang="en-US" smtClean="0"/>
              <a:pPr/>
              <a:t>2013/11/28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BC3C5056-C4DB-4A18-BA39-00D8F41CE7CE}"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563EEC60-FE9B-44AB-B9B7-580151B47715}" type="datetimeFigureOut">
              <a:rPr kumimoji="1" lang="ja-JP" altLang="en-US" smtClean="0"/>
              <a:pPr/>
              <a:t>2013/11/28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BC3C5056-C4DB-4A18-BA39-00D8F41CE7CE}"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63EEC60-FE9B-44AB-B9B7-580151B47715}" type="datetimeFigureOut">
              <a:rPr kumimoji="1" lang="ja-JP" altLang="en-US" smtClean="0"/>
              <a:pPr/>
              <a:t>2013/11/28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BC3C5056-C4DB-4A18-BA39-00D8F41CE7CE}"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63EEC60-FE9B-44AB-B9B7-580151B47715}" type="datetimeFigureOut">
              <a:rPr kumimoji="1" lang="ja-JP" altLang="en-US" smtClean="0"/>
              <a:pPr/>
              <a:t>2013/11/28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C3C5056-C4DB-4A18-BA39-00D8F41CE7CE}"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63EEC60-FE9B-44AB-B9B7-580151B47715}" type="datetimeFigureOut">
              <a:rPr kumimoji="1" lang="ja-JP" altLang="en-US" smtClean="0"/>
              <a:pPr/>
              <a:t>2013/11/28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C3C5056-C4DB-4A18-BA39-00D8F41CE7CE}"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3EEC60-FE9B-44AB-B9B7-580151B47715}" type="datetimeFigureOut">
              <a:rPr kumimoji="1" lang="ja-JP" altLang="en-US" smtClean="0"/>
              <a:pPr/>
              <a:t>2013/11/28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3C5056-C4DB-4A18-BA39-00D8F41CE7CE}"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安井俊夫の</a:t>
            </a:r>
            <a:r>
              <a:rPr lang="ja-JP" altLang="en-US" dirty="0"/>
              <a:t>実践</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歴史と立場</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歴史は何故対立するのか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歴史書は通常自己の立場の正当化</a:t>
            </a:r>
          </a:p>
          <a:p>
            <a:pPr lvl="1"/>
            <a:r>
              <a:rPr lang="ja-JP" altLang="en-US" dirty="0" smtClean="0"/>
              <a:t>日本書記</a:t>
            </a:r>
          </a:p>
          <a:p>
            <a:pPr lvl="1"/>
            <a:r>
              <a:rPr kumimoji="1" lang="ja-JP" altLang="en-US" dirty="0" smtClean="0"/>
              <a:t>太平記</a:t>
            </a:r>
          </a:p>
          <a:p>
            <a:r>
              <a:rPr lang="ja-JP" altLang="en-US" dirty="0"/>
              <a:t>歴</a:t>
            </a:r>
            <a:r>
              <a:rPr lang="ja-JP" altLang="en-US" dirty="0" smtClean="0"/>
              <a:t>史書は通常勝者の立場</a:t>
            </a:r>
            <a:r>
              <a:rPr lang="ja-JP" altLang="en-US" dirty="0"/>
              <a:t>から</a:t>
            </a:r>
            <a:r>
              <a:rPr lang="ja-JP" altLang="en-US" dirty="0" smtClean="0"/>
              <a:t>の見方（例外もあるが）</a:t>
            </a:r>
          </a:p>
          <a:p>
            <a:r>
              <a:rPr lang="ja-JP" altLang="en-US" dirty="0"/>
              <a:t>歴</a:t>
            </a:r>
            <a:r>
              <a:rPr lang="ja-JP" altLang="en-US" dirty="0" smtClean="0"/>
              <a:t>史書は政治の道具</a:t>
            </a:r>
            <a:r>
              <a:rPr lang="ja-JP" altLang="en-US" dirty="0"/>
              <a:t>と</a:t>
            </a:r>
            <a:r>
              <a:rPr lang="ja-JP" altLang="en-US" dirty="0" smtClean="0"/>
              <a:t>して機能</a:t>
            </a:r>
            <a:r>
              <a:rPr lang="ja-JP" altLang="en-US" dirty="0"/>
              <a:t>すること</a:t>
            </a:r>
            <a:r>
              <a:rPr lang="ja-JP" altLang="en-US" dirty="0" smtClean="0"/>
              <a:t>が</a:t>
            </a:r>
            <a:r>
              <a:rPr lang="ja-JP" altLang="en-US" dirty="0"/>
              <a:t>多い。</a:t>
            </a:r>
            <a:endParaRPr lang="ja-JP" altLang="en-US" dirty="0" smtClean="0"/>
          </a:p>
          <a:p>
            <a:r>
              <a:rPr kumimoji="1" lang="ja-JP" altLang="en-US" dirty="0" smtClean="0"/>
              <a:t>歴史は科学</a:t>
            </a:r>
            <a:r>
              <a:rPr kumimoji="1" lang="ja-JP" altLang="en-US" dirty="0"/>
              <a:t>でありうるか</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日本をめぐる歴史の対立・相違</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ja-JP" altLang="en-US" dirty="0" smtClean="0"/>
              <a:t>第二次世界大戦をめぐる</a:t>
            </a:r>
            <a:r>
              <a:rPr lang="ja-JP" altLang="en-US" dirty="0" smtClean="0"/>
              <a:t>対立</a:t>
            </a:r>
          </a:p>
          <a:p>
            <a:pPr lvl="1"/>
            <a:r>
              <a:rPr kumimoji="1" lang="ja-JP" altLang="en-US" dirty="0"/>
              <a:t>従軍</a:t>
            </a:r>
            <a:r>
              <a:rPr kumimoji="1" lang="ja-JP" altLang="en-US" dirty="0" smtClean="0"/>
              <a:t>慰安婦</a:t>
            </a:r>
          </a:p>
          <a:p>
            <a:pPr lvl="1"/>
            <a:r>
              <a:rPr lang="ja-JP" altLang="en-US" dirty="0" smtClean="0"/>
              <a:t>南京虐殺</a:t>
            </a:r>
          </a:p>
          <a:p>
            <a:pPr lvl="1"/>
            <a:r>
              <a:rPr kumimoji="1" lang="ja-JP" altLang="en-US" dirty="0" smtClean="0"/>
              <a:t>アジアの解放</a:t>
            </a:r>
          </a:p>
          <a:p>
            <a:r>
              <a:rPr lang="ja-JP" altLang="en-US" dirty="0" smtClean="0"/>
              <a:t>日韓の大きな</a:t>
            </a:r>
            <a:r>
              <a:rPr lang="ja-JP" altLang="en-US" dirty="0" smtClean="0"/>
              <a:t>対立</a:t>
            </a:r>
          </a:p>
          <a:p>
            <a:pPr lvl="1"/>
            <a:r>
              <a:rPr lang="ja-JP" altLang="en-US" dirty="0" smtClean="0"/>
              <a:t>秀吉の朝鮮侵略</a:t>
            </a:r>
          </a:p>
          <a:p>
            <a:pPr lvl="1"/>
            <a:r>
              <a:rPr lang="ja-JP" altLang="en-US" dirty="0" smtClean="0"/>
              <a:t>安重根</a:t>
            </a:r>
            <a:endParaRPr lang="ja-JP" altLang="en-US" dirty="0" smtClean="0"/>
          </a:p>
          <a:p>
            <a:r>
              <a:rPr lang="ja-JP" altLang="en-US" dirty="0" smtClean="0"/>
              <a:t>事実をめぐる問題点　聖徳太子</a:t>
            </a:r>
            <a:r>
              <a:rPr lang="ja-JP" altLang="en-US" dirty="0" smtClean="0"/>
              <a:t>・大化の改新</a:t>
            </a:r>
          </a:p>
          <a:p>
            <a:r>
              <a:rPr lang="ja-JP" altLang="en-US" dirty="0" smtClean="0"/>
              <a:t>どこから見るか　田沼改革</a:t>
            </a:r>
          </a:p>
          <a:p>
            <a:r>
              <a:rPr lang="ja-JP" altLang="en-US" dirty="0" smtClean="0"/>
              <a:t>共感　一揆・踏み絵</a:t>
            </a:r>
          </a:p>
          <a:p>
            <a:endParaRPr lang="ja-JP" altLang="en-US" dirty="0" smtClean="0"/>
          </a:p>
          <a:p>
            <a:pPr lvl="1"/>
            <a:endParaRPr lang="ja-JP" altLang="en-US" dirty="0" smtClean="0"/>
          </a:p>
          <a:p>
            <a:pPr lvl="1">
              <a:buNone/>
            </a:pP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歴史は何を学ぶのか</a:t>
            </a:r>
            <a:endParaRPr kumimoji="1" lang="ja-JP" altLang="en-US" dirty="0"/>
          </a:p>
        </p:txBody>
      </p:sp>
      <p:sp>
        <p:nvSpPr>
          <p:cNvPr id="3" name="コンテンツ プレースホルダ 2"/>
          <p:cNvSpPr>
            <a:spLocks noGrp="1"/>
          </p:cNvSpPr>
          <p:nvPr>
            <p:ph idx="1"/>
          </p:nvPr>
        </p:nvSpPr>
        <p:spPr/>
        <p:txBody>
          <a:bodyPr>
            <a:normAutofit fontScale="70000" lnSpcReduction="20000"/>
          </a:bodyPr>
          <a:lstStyle/>
          <a:p>
            <a:r>
              <a:rPr lang="ja-JP" altLang="en-US" dirty="0" smtClean="0"/>
              <a:t>学習指導要領の歴史教育観（テキスト）</a:t>
            </a:r>
          </a:p>
          <a:p>
            <a:r>
              <a:rPr lang="ja-JP" altLang="en-US" b="1" dirty="0" smtClean="0"/>
              <a:t>＜歴史教育者協議会の設立趣意書＞</a:t>
            </a:r>
            <a:r>
              <a:rPr lang="ja-JP" altLang="en-US" dirty="0" smtClean="0"/>
              <a:t/>
            </a:r>
            <a:br>
              <a:rPr lang="ja-JP" altLang="en-US" dirty="0" smtClean="0"/>
            </a:br>
            <a:r>
              <a:rPr lang="ja-JP" altLang="en-US" dirty="0" smtClean="0"/>
              <a:t>私たちはかぎりなく祖国を愛する</a:t>
            </a:r>
            <a:r>
              <a:rPr lang="en-US" altLang="ja-JP" dirty="0" smtClean="0"/>
              <a:t>｡</a:t>
            </a:r>
            <a:r>
              <a:rPr lang="ja-JP" altLang="en-US" dirty="0" smtClean="0"/>
              <a:t>そうして私たちは</a:t>
            </a:r>
            <a:r>
              <a:rPr lang="en-US" altLang="ja-JP" dirty="0" smtClean="0"/>
              <a:t>､</a:t>
            </a:r>
            <a:r>
              <a:rPr lang="ja-JP" altLang="en-US" dirty="0" smtClean="0"/>
              <a:t>日本からいっさいの封建的なものや</a:t>
            </a:r>
            <a:r>
              <a:rPr lang="en-US" altLang="ja-JP" dirty="0" smtClean="0"/>
              <a:t>､</a:t>
            </a:r>
            <a:r>
              <a:rPr lang="ja-JP" altLang="en-US" dirty="0" smtClean="0"/>
              <a:t>ファッショ的なものを排除し</a:t>
            </a:r>
            <a:r>
              <a:rPr lang="en-US" altLang="ja-JP" dirty="0" smtClean="0"/>
              <a:t>､</a:t>
            </a:r>
            <a:r>
              <a:rPr lang="ja-JP" altLang="en-US" dirty="0" smtClean="0"/>
              <a:t>一日も早く</a:t>
            </a:r>
            <a:r>
              <a:rPr lang="en-US" altLang="ja-JP" dirty="0" smtClean="0"/>
              <a:t>､</a:t>
            </a:r>
            <a:r>
              <a:rPr lang="ja-JP" altLang="en-US" dirty="0" smtClean="0"/>
              <a:t>内には民主主義を発展させ</a:t>
            </a:r>
            <a:r>
              <a:rPr lang="en-US" altLang="ja-JP" dirty="0" smtClean="0"/>
              <a:t>､</a:t>
            </a:r>
            <a:r>
              <a:rPr lang="ja-JP" altLang="en-US" dirty="0" smtClean="0"/>
              <a:t>外には国際平和に寄与するようになることをねがうものである</a:t>
            </a:r>
            <a:r>
              <a:rPr lang="en-US" altLang="ja-JP" dirty="0" smtClean="0"/>
              <a:t>｡</a:t>
            </a:r>
            <a:r>
              <a:rPr lang="ja-JP" altLang="en-US" dirty="0" smtClean="0"/>
              <a:t>私たち歴史教育に関心をもつものは</a:t>
            </a:r>
            <a:r>
              <a:rPr lang="en-US" altLang="ja-JP" dirty="0" smtClean="0"/>
              <a:t>､</a:t>
            </a:r>
            <a:r>
              <a:rPr lang="ja-JP" altLang="en-US" dirty="0" smtClean="0"/>
              <a:t>過去においてあやまった歴史教育が軍国主義やファッシズムの最大の支柱の一とされていた事実を痛切に反省し</a:t>
            </a:r>
            <a:r>
              <a:rPr lang="en-US" altLang="ja-JP" dirty="0" smtClean="0"/>
              <a:t>､</a:t>
            </a:r>
            <a:r>
              <a:rPr lang="ja-JP" altLang="en-US" dirty="0" smtClean="0"/>
              <a:t>正しい歴史教育を確立し発展させることが私たちの緊急の重大使命であることを深く自覚する</a:t>
            </a:r>
            <a:r>
              <a:rPr lang="en-US" altLang="ja-JP" dirty="0" smtClean="0"/>
              <a:t>｡</a:t>
            </a:r>
            <a:br>
              <a:rPr lang="en-US" altLang="ja-JP" dirty="0" smtClean="0"/>
            </a:br>
            <a:r>
              <a:rPr lang="ja-JP" altLang="en-US" dirty="0" smtClean="0"/>
              <a:t>私たちの確信によれば</a:t>
            </a:r>
            <a:r>
              <a:rPr lang="en-US" altLang="ja-JP" dirty="0" smtClean="0"/>
              <a:t>､</a:t>
            </a:r>
            <a:br>
              <a:rPr lang="en-US" altLang="ja-JP" dirty="0" smtClean="0"/>
            </a:br>
            <a:r>
              <a:rPr lang="ja-JP" altLang="en-US" dirty="0" smtClean="0"/>
              <a:t>１、歴史教育は</a:t>
            </a:r>
            <a:r>
              <a:rPr lang="en-US" altLang="ja-JP" dirty="0" smtClean="0"/>
              <a:t>､</a:t>
            </a:r>
            <a:r>
              <a:rPr lang="ja-JP" altLang="en-US" dirty="0" smtClean="0"/>
              <a:t>げんみつに歴史学に立脚し</a:t>
            </a:r>
            <a:r>
              <a:rPr lang="en-US" altLang="ja-JP" dirty="0" smtClean="0"/>
              <a:t>､</a:t>
            </a:r>
            <a:r>
              <a:rPr lang="ja-JP" altLang="en-US" dirty="0" smtClean="0"/>
              <a:t>正しい教育理論にのみ依拠すべきものであって</a:t>
            </a:r>
            <a:r>
              <a:rPr lang="en-US" altLang="ja-JP" dirty="0" smtClean="0"/>
              <a:t>､</a:t>
            </a:r>
            <a:r>
              <a:rPr lang="ja-JP" altLang="en-US" dirty="0" smtClean="0"/>
              <a:t>学問的教育的真理以外の何ものからも独立していなければならない</a:t>
            </a:r>
            <a:r>
              <a:rPr lang="en-US" altLang="ja-JP" dirty="0" smtClean="0"/>
              <a:t>｡</a:t>
            </a:r>
            <a:br>
              <a:rPr lang="en-US" altLang="ja-JP" dirty="0" smtClean="0"/>
            </a:b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b="1" dirty="0" smtClean="0"/>
              <a:t>歴史教育者協議会の設立趣意書</a:t>
            </a:r>
            <a:endParaRPr kumimoji="1" lang="ja-JP" altLang="en-US" dirty="0"/>
          </a:p>
        </p:txBody>
      </p:sp>
      <p:sp>
        <p:nvSpPr>
          <p:cNvPr id="3" name="コンテンツ プレースホルダ 2"/>
          <p:cNvSpPr>
            <a:spLocks noGrp="1"/>
          </p:cNvSpPr>
          <p:nvPr>
            <p:ph idx="1"/>
          </p:nvPr>
        </p:nvSpPr>
        <p:spPr/>
        <p:txBody>
          <a:bodyPr>
            <a:normAutofit fontScale="62500" lnSpcReduction="20000"/>
          </a:bodyPr>
          <a:lstStyle/>
          <a:p>
            <a:r>
              <a:rPr lang="ja-JP" altLang="en-US" dirty="0" smtClean="0"/>
              <a:t>２、歴史教育は</a:t>
            </a:r>
            <a:r>
              <a:rPr lang="en-US" altLang="ja-JP" dirty="0" smtClean="0"/>
              <a:t>､</a:t>
            </a:r>
            <a:r>
              <a:rPr lang="ja-JP" altLang="en-US" dirty="0" smtClean="0"/>
              <a:t>すべての国民が社会や国家の主人としてそれを発展させてゆくべき権利と責任とをもっているところにおいてのみ</a:t>
            </a:r>
            <a:r>
              <a:rPr lang="en-US" altLang="ja-JP" dirty="0" smtClean="0"/>
              <a:t>､</a:t>
            </a:r>
            <a:r>
              <a:rPr lang="ja-JP" altLang="en-US" dirty="0" smtClean="0"/>
              <a:t>かつ</a:t>
            </a:r>
            <a:r>
              <a:rPr lang="en-US" altLang="ja-JP" dirty="0" smtClean="0"/>
              <a:t>､</a:t>
            </a:r>
            <a:r>
              <a:rPr lang="ja-JP" altLang="en-US" dirty="0" smtClean="0"/>
              <a:t>その歴史創造の実践に役立つものとしてのみ発展することができたという歴史的事実と理論にかんがみ</a:t>
            </a:r>
            <a:r>
              <a:rPr lang="en-US" altLang="ja-JP" dirty="0" smtClean="0"/>
              <a:t>､</a:t>
            </a:r>
            <a:r>
              <a:rPr lang="ja-JP" altLang="en-US" dirty="0" smtClean="0"/>
              <a:t>民主主義的実践的立場と目的こそが正しい歴史教育の根本の立場と目標である</a:t>
            </a:r>
            <a:r>
              <a:rPr lang="en-US" altLang="ja-JP" dirty="0" smtClean="0"/>
              <a:t>｡</a:t>
            </a:r>
            <a:br>
              <a:rPr lang="en-US" altLang="ja-JP" dirty="0" smtClean="0"/>
            </a:br>
            <a:r>
              <a:rPr lang="ja-JP" altLang="en-US" dirty="0" smtClean="0"/>
              <a:t>３、歴史教育は国家主義と相容れないと同時に</a:t>
            </a:r>
            <a:r>
              <a:rPr lang="en-US" altLang="ja-JP" dirty="0" smtClean="0"/>
              <a:t>､</a:t>
            </a:r>
            <a:r>
              <a:rPr lang="ja-JP" altLang="en-US" dirty="0" smtClean="0"/>
              <a:t>祖国のない世界主義とも相容れないのであって</a:t>
            </a:r>
            <a:r>
              <a:rPr lang="en-US" altLang="ja-JP" dirty="0" smtClean="0"/>
              <a:t>､ </a:t>
            </a:r>
            <a:r>
              <a:rPr lang="ja-JP" altLang="en-US" dirty="0" smtClean="0"/>
              <a:t>国家の自主独立が真の国際主義の前提であるという歴史的事実と理論にかんがみ</a:t>
            </a:r>
            <a:r>
              <a:rPr lang="en-US" altLang="ja-JP" dirty="0" smtClean="0"/>
              <a:t>､</a:t>
            </a:r>
            <a:r>
              <a:rPr lang="ja-JP" altLang="en-US" dirty="0" smtClean="0"/>
              <a:t>正しい歴史教育は正当な国民的自信と国際的精神を鼓舞するものでなくてはならない</a:t>
            </a:r>
            <a:r>
              <a:rPr lang="en-US" altLang="ja-JP" dirty="0" smtClean="0"/>
              <a:t>｡ </a:t>
            </a:r>
            <a:br>
              <a:rPr lang="en-US" altLang="ja-JP" dirty="0" smtClean="0"/>
            </a:br>
            <a:r>
              <a:rPr lang="ja-JP" altLang="en-US" dirty="0" smtClean="0"/>
              <a:t>このような歴史教育をうちたてるには</a:t>
            </a:r>
            <a:r>
              <a:rPr lang="en-US" altLang="ja-JP" dirty="0" smtClean="0"/>
              <a:t>､</a:t>
            </a:r>
            <a:r>
              <a:rPr lang="ja-JP" altLang="en-US" dirty="0" smtClean="0"/>
              <a:t>歴史学者が歴史教育者と提携することはもとより</a:t>
            </a:r>
            <a:r>
              <a:rPr lang="en-US" altLang="ja-JP" dirty="0" smtClean="0"/>
              <a:t>､</a:t>
            </a:r>
            <a:r>
              <a:rPr lang="ja-JP" altLang="en-US" dirty="0" smtClean="0"/>
              <a:t>すべての歴史および教育に関心をもつものが協力しなければならないであろう</a:t>
            </a:r>
            <a:r>
              <a:rPr lang="en-US" altLang="ja-JP" dirty="0" smtClean="0"/>
              <a:t>｡</a:t>
            </a:r>
            <a:br>
              <a:rPr lang="en-US" altLang="ja-JP" dirty="0" smtClean="0"/>
            </a:br>
            <a:r>
              <a:rPr lang="ja-JP" altLang="en-US" dirty="0" smtClean="0"/>
              <a:t>その提携協力の機関として</a:t>
            </a:r>
            <a:r>
              <a:rPr lang="en-US" altLang="ja-JP" dirty="0" smtClean="0"/>
              <a:t>､</a:t>
            </a:r>
            <a:r>
              <a:rPr lang="ja-JP" altLang="en-US" dirty="0" smtClean="0"/>
              <a:t>ここに私たちは歴史教育者協議会を設立する</a:t>
            </a:r>
            <a:r>
              <a:rPr lang="en-US" altLang="ja-JP" dirty="0" smtClean="0"/>
              <a:t>｡</a:t>
            </a:r>
            <a:r>
              <a:rPr lang="ja-JP" altLang="en-US" dirty="0" smtClean="0"/>
              <a:t>民主的な祖国の再建を志し</a:t>
            </a:r>
            <a:r>
              <a:rPr lang="en-US" altLang="ja-JP" dirty="0" smtClean="0"/>
              <a:t>､</a:t>
            </a:r>
            <a:r>
              <a:rPr lang="ja-JP" altLang="en-US" dirty="0" smtClean="0"/>
              <a:t>歴史教育に関心をもつすべての人が</a:t>
            </a:r>
            <a:r>
              <a:rPr lang="en-US" altLang="ja-JP" dirty="0" smtClean="0"/>
              <a:t>､</a:t>
            </a:r>
            <a:r>
              <a:rPr lang="ja-JP" altLang="en-US" dirty="0" smtClean="0"/>
              <a:t>こぞってこの会に参加し</a:t>
            </a:r>
            <a:r>
              <a:rPr lang="en-US" altLang="ja-JP" dirty="0" smtClean="0"/>
              <a:t>､</a:t>
            </a:r>
            <a:r>
              <a:rPr lang="ja-JP" altLang="en-US" dirty="0" smtClean="0"/>
              <a:t>正しい歴史教育の研究に</a:t>
            </a:r>
            <a:r>
              <a:rPr lang="en-US" altLang="ja-JP" dirty="0" smtClean="0"/>
              <a:t>､</a:t>
            </a:r>
            <a:r>
              <a:rPr lang="ja-JP" altLang="en-US" dirty="0" smtClean="0"/>
              <a:t>実践に</a:t>
            </a:r>
            <a:r>
              <a:rPr lang="en-US" altLang="ja-JP" dirty="0" smtClean="0"/>
              <a:t>､</a:t>
            </a:r>
            <a:r>
              <a:rPr lang="ja-JP" altLang="en-US" dirty="0" smtClean="0"/>
              <a:t>普及に</a:t>
            </a:r>
            <a:r>
              <a:rPr lang="en-US" altLang="ja-JP" dirty="0" smtClean="0"/>
              <a:t>､</a:t>
            </a:r>
            <a:r>
              <a:rPr lang="ja-JP" altLang="en-US" dirty="0" smtClean="0"/>
              <a:t>発展に協力されんことを切望してやまない</a:t>
            </a:r>
            <a:r>
              <a:rPr lang="en-US" altLang="ja-JP" dirty="0" smtClean="0"/>
              <a:t>｡</a:t>
            </a:r>
            <a:br>
              <a:rPr lang="en-US" altLang="ja-JP" dirty="0" smtClean="0"/>
            </a:b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安井俊夫実践の特質</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概説型授業への批判　大事なことを説明・板書・ノート</a:t>
            </a:r>
          </a:p>
          <a:p>
            <a:r>
              <a:rPr lang="ja-JP" altLang="en-US" dirty="0" smtClean="0"/>
              <a:t>支配者史観と民衆史観への批判</a:t>
            </a:r>
          </a:p>
          <a:p>
            <a:r>
              <a:rPr kumimoji="1" lang="ja-JP" altLang="en-US" dirty="0" smtClean="0"/>
              <a:t>子どもの視点と楽しさの追求</a:t>
            </a:r>
          </a:p>
          <a:p>
            <a:r>
              <a:rPr lang="ja-JP" altLang="en-US" dirty="0" smtClean="0"/>
              <a:t>疑問と発見　戦場掃除隊　子孫の探求</a:t>
            </a:r>
          </a:p>
          <a:p>
            <a:r>
              <a:rPr lang="ja-JP" altLang="en-US" dirty="0" smtClean="0"/>
              <a:t>議論の楽しさと学力の定着</a:t>
            </a:r>
          </a:p>
          <a:p>
            <a:r>
              <a:rPr lang="ja-JP" altLang="en-US" smtClean="0"/>
              <a:t>ビデオを見て特質</a:t>
            </a:r>
            <a:r>
              <a:rPr lang="ja-JP" altLang="en-US"/>
              <a:t>を</a:t>
            </a:r>
            <a:endParaRPr lang="ja-JP" altLang="en-US" smtClean="0"/>
          </a:p>
          <a:p>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共感について</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dirty="0"/>
              <a:t>共感の</a:t>
            </a:r>
            <a:r>
              <a:rPr lang="ja-JP" altLang="en-US" dirty="0" smtClean="0"/>
              <a:t>問題　　藤岡信勝への批判</a:t>
            </a:r>
            <a:endParaRPr lang="ja-JP" altLang="en-US" dirty="0"/>
          </a:p>
          <a:p>
            <a:pPr lvl="1"/>
            <a:r>
              <a:rPr lang="ja-JP" altLang="en-US" dirty="0" smtClean="0"/>
              <a:t>開戦</a:t>
            </a:r>
            <a:r>
              <a:rPr lang="ja-JP" altLang="en-US" dirty="0"/>
              <a:t>・特攻隊などへの共感を誘導</a:t>
            </a:r>
          </a:p>
          <a:p>
            <a:pPr lvl="1"/>
            <a:r>
              <a:rPr lang="ja-JP" altLang="en-US" dirty="0" smtClean="0"/>
              <a:t>アメリカ</a:t>
            </a:r>
            <a:r>
              <a:rPr lang="ja-JP" altLang="en-US" dirty="0"/>
              <a:t>の日本への圧力のみを材料とする</a:t>
            </a:r>
          </a:p>
          <a:p>
            <a:pPr lvl="1"/>
            <a:r>
              <a:rPr lang="ja-JP" altLang="en-US" dirty="0" smtClean="0"/>
              <a:t>日本</a:t>
            </a:r>
            <a:r>
              <a:rPr lang="ja-JP" altLang="en-US" dirty="0"/>
              <a:t>の満州事変や２１カ条要求などを</a:t>
            </a:r>
            <a:r>
              <a:rPr lang="ja-JP" altLang="en-US" dirty="0" smtClean="0"/>
              <a:t>無視</a:t>
            </a:r>
            <a:endParaRPr lang="ja-JP" altLang="en-US" dirty="0"/>
          </a:p>
          <a:p>
            <a:r>
              <a:rPr lang="ja-JP" altLang="en-US" dirty="0"/>
              <a:t>歴史学習は、共感の喚起なのか、理性的理解なの</a:t>
            </a:r>
            <a:r>
              <a:rPr lang="ja-JP" altLang="en-US" dirty="0" smtClean="0"/>
              <a:t>か</a:t>
            </a:r>
          </a:p>
          <a:p>
            <a:pPr lvl="1"/>
            <a:r>
              <a:rPr lang="ja-JP" altLang="en-US" dirty="0" smtClean="0"/>
              <a:t>特攻隊</a:t>
            </a:r>
            <a:endParaRPr lang="ja-JP" altLang="en-US" dirty="0"/>
          </a:p>
          <a:p>
            <a:pPr lvl="1"/>
            <a:r>
              <a:rPr lang="ja-JP" altLang="en-US" dirty="0" smtClean="0"/>
              <a:t>侵略</a:t>
            </a:r>
            <a:endParaRPr lang="ja-JP" altLang="en-US" dirty="0"/>
          </a:p>
          <a:p>
            <a:pPr lvl="1"/>
            <a:r>
              <a:rPr lang="ja-JP" altLang="en-US" dirty="0" smtClean="0"/>
              <a:t>戦争</a:t>
            </a:r>
            <a:r>
              <a:rPr lang="ja-JP" altLang="en-US" dirty="0"/>
              <a:t>反対　徴兵拒否　従軍慰安婦　</a:t>
            </a:r>
          </a:p>
          <a:p>
            <a:pPr lvl="1"/>
            <a:r>
              <a:rPr lang="ja-JP" altLang="en-US" dirty="0" smtClean="0"/>
              <a:t>戦争</a:t>
            </a:r>
            <a:r>
              <a:rPr lang="ja-JP" altLang="en-US" dirty="0"/>
              <a:t>責任のとり方</a:t>
            </a:r>
            <a:endParaRPr kumimoji="1" lang="ja-JP" altLang="en-US" dirty="0"/>
          </a:p>
        </p:txBody>
      </p:sp>
    </p:spTree>
    <p:extLst>
      <p:ext uri="{BB962C8B-B14F-4D97-AF65-F5344CB8AC3E}">
        <p14:creationId xmlns:p14="http://schemas.microsoft.com/office/powerpoint/2010/main" xmlns="" val="670050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何故・どのように</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ピラミッド（東大寺・安土城</a:t>
            </a:r>
            <a:r>
              <a:rPr kumimoji="1" lang="en-US" altLang="ja-JP" dirty="0" err="1" smtClean="0"/>
              <a:t>etc</a:t>
            </a:r>
            <a:r>
              <a:rPr kumimoji="1" lang="en-US" altLang="ja-JP" dirty="0" smtClean="0"/>
              <a:t>)</a:t>
            </a:r>
            <a:r>
              <a:rPr kumimoji="1" lang="ja-JP" altLang="en-US" dirty="0" smtClean="0"/>
              <a:t>を</a:t>
            </a:r>
          </a:p>
          <a:p>
            <a:pPr lvl="1"/>
            <a:r>
              <a:rPr lang="ja-JP" altLang="en-US" dirty="0" smtClean="0"/>
              <a:t>何故作った</a:t>
            </a:r>
            <a:r>
              <a:rPr lang="ja-JP" altLang="en-US" dirty="0"/>
              <a:t>の</a:t>
            </a:r>
            <a:r>
              <a:rPr lang="ja-JP" altLang="en-US" dirty="0" smtClean="0"/>
              <a:t>か</a:t>
            </a:r>
          </a:p>
          <a:p>
            <a:pPr lvl="1"/>
            <a:r>
              <a:rPr kumimoji="1" lang="ja-JP" altLang="en-US" dirty="0"/>
              <a:t>どのよう</a:t>
            </a:r>
            <a:r>
              <a:rPr kumimoji="1" lang="ja-JP" altLang="en-US" dirty="0" smtClean="0"/>
              <a:t>にして作った</a:t>
            </a:r>
            <a:r>
              <a:rPr kumimoji="1" lang="ja-JP" altLang="en-US"/>
              <a:t>の</a:t>
            </a:r>
            <a:r>
              <a:rPr kumimoji="1" lang="ja-JP" altLang="en-US" smtClean="0"/>
              <a:t>か（臨床教育学テキスト）</a:t>
            </a:r>
            <a:endParaRPr kumimoji="1" lang="ja-JP" altLang="en-US" dirty="0"/>
          </a:p>
        </p:txBody>
      </p:sp>
    </p:spTree>
    <p:extLst>
      <p:ext uri="{BB962C8B-B14F-4D97-AF65-F5344CB8AC3E}">
        <p14:creationId xmlns:p14="http://schemas.microsoft.com/office/powerpoint/2010/main" xmlns="" val="418429075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TotalTime>
  <Words>256</Words>
  <Application>Microsoft Office PowerPoint</Application>
  <PresentationFormat>画面に合わせる (4:3)</PresentationFormat>
  <Paragraphs>47</Paragraphs>
  <Slides>8</Slides>
  <Notes>0</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Office テーマ</vt:lpstr>
      <vt:lpstr>安井俊夫の実践</vt:lpstr>
      <vt:lpstr>歴史は何故対立するのか</vt:lpstr>
      <vt:lpstr>日本をめぐる歴史の対立・相違</vt:lpstr>
      <vt:lpstr>歴史は何を学ぶのか</vt:lpstr>
      <vt:lpstr>歴史教育者協議会の設立趣意書</vt:lpstr>
      <vt:lpstr>安井俊夫実践の特質</vt:lpstr>
      <vt:lpstr>共感について</vt:lpstr>
      <vt:lpstr>何故・どのように</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安井俊夫の実践</dc:title>
  <dc:creator>wakei</dc:creator>
  <cp:lastModifiedBy>wakei</cp:lastModifiedBy>
  <cp:revision>10</cp:revision>
  <dcterms:created xsi:type="dcterms:W3CDTF">2012-12-05T10:07:47Z</dcterms:created>
  <dcterms:modified xsi:type="dcterms:W3CDTF">2013-11-27T20:55:13Z</dcterms:modified>
</cp:coreProperties>
</file>