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68" r:id="rId7"/>
    <p:sldId id="258" r:id="rId8"/>
    <p:sldId id="259" r:id="rId9"/>
    <p:sldId id="260" r:id="rId10"/>
    <p:sldId id="261" r:id="rId11"/>
    <p:sldId id="262" r:id="rId12"/>
    <p:sldId id="264" r:id="rId13"/>
    <p:sldId id="263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031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1861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3084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3904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197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40719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26346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872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7436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1670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2803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kumimoji="1" lang="ja-JP" altLang="en-US" smtClean="0"/>
              <a:pPr/>
              <a:t>2013/11/13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1360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斎藤喜</a:t>
            </a:r>
            <a:r>
              <a:rPr lang="ja-JP" altLang="en-US" dirty="0" smtClean="0"/>
              <a:t>博の授業</a:t>
            </a:r>
            <a:r>
              <a:rPr lang="ja-JP" altLang="en-US" dirty="0"/>
              <a:t>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よい授業と教師の資質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9315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斉藤喜博の授業例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「春」の授業（テキスト）　以下のことを注目</a:t>
            </a:r>
          </a:p>
          <a:p>
            <a:pPr lvl="1"/>
            <a:r>
              <a:rPr lang="ja-JP" altLang="en-US" dirty="0" smtClean="0"/>
              <a:t>朗読のさせ方</a:t>
            </a:r>
          </a:p>
          <a:p>
            <a:pPr lvl="1"/>
            <a:r>
              <a:rPr kumimoji="1" lang="ja-JP" altLang="en-US" dirty="0" smtClean="0"/>
              <a:t>読めない字</a:t>
            </a:r>
          </a:p>
          <a:p>
            <a:pPr lvl="1"/>
            <a:r>
              <a:rPr lang="ja-JP" altLang="en-US" dirty="0" smtClean="0"/>
              <a:t>言葉の吟味</a:t>
            </a:r>
          </a:p>
          <a:p>
            <a:pPr lvl="1"/>
            <a:r>
              <a:rPr kumimoji="1" lang="ja-JP" altLang="en-US" dirty="0" smtClean="0"/>
              <a:t>解釈の質問（発問）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ロジャースのクライアント中心療法の段階</a:t>
            </a:r>
          </a:p>
          <a:p>
            <a:pPr lvl="1"/>
            <a:r>
              <a:rPr lang="ja-JP" altLang="en-US" dirty="0" smtClean="0"/>
              <a:t>二人の人間が心理的接触を持っていること</a:t>
            </a:r>
          </a:p>
          <a:p>
            <a:pPr lvl="1"/>
            <a:r>
              <a:rPr lang="ja-JP" altLang="en-US" dirty="0" smtClean="0"/>
              <a:t>クライエントの条件・状態（クライエントの不一致状態）</a:t>
            </a:r>
          </a:p>
          <a:p>
            <a:pPr lvl="1"/>
            <a:r>
              <a:rPr lang="ja-JP" altLang="en-US" dirty="0" smtClean="0"/>
              <a:t>治療者の一致、真実さ</a:t>
            </a:r>
          </a:p>
          <a:p>
            <a:pPr lvl="1"/>
            <a:r>
              <a:rPr lang="ja-JP" altLang="en-US" dirty="0" smtClean="0"/>
              <a:t>無条件の積極的関心の経験</a:t>
            </a:r>
          </a:p>
          <a:p>
            <a:pPr lvl="1"/>
            <a:r>
              <a:rPr lang="ja-JP" altLang="en-US" dirty="0" smtClean="0"/>
              <a:t>共感的理解とその伝達</a:t>
            </a:r>
          </a:p>
          <a:p>
            <a:pPr lvl="1"/>
            <a:r>
              <a:rPr lang="ja-JP" altLang="en-US" dirty="0" smtClean="0"/>
              <a:t>治療関係の一定期間の継続</a:t>
            </a:r>
          </a:p>
          <a:p>
            <a:r>
              <a:rPr lang="ja-JP" altLang="en-US" dirty="0" smtClean="0"/>
              <a:t>斉藤喜博の子どもとの関係</a:t>
            </a:r>
          </a:p>
          <a:p>
            <a:pPr lvl="1"/>
            <a:r>
              <a:rPr lang="ja-JP" altLang="en-US" dirty="0" smtClean="0"/>
              <a:t>朗読　子どもを知る（関係性の構築・問題との直面）</a:t>
            </a:r>
          </a:p>
          <a:p>
            <a:pPr lvl="1"/>
            <a:r>
              <a:rPr lang="ja-JP" altLang="en-US" dirty="0" smtClean="0"/>
              <a:t>質問　正解のない問（教師の一致）</a:t>
            </a:r>
          </a:p>
          <a:p>
            <a:pPr lvl="1"/>
            <a:r>
              <a:rPr lang="ja-JP" altLang="en-US" dirty="0" smtClean="0"/>
              <a:t>回答への共感</a:t>
            </a:r>
          </a:p>
          <a:p>
            <a:pPr lvl="1">
              <a:buNone/>
            </a:pPr>
            <a:r>
              <a:rPr kumimoji="1" lang="ja-JP" altLang="en-US" dirty="0" smtClean="0"/>
              <a:t>（子どもの解放）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斉藤喜博とグリンバーグ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二人の共通性</a:t>
            </a:r>
          </a:p>
          <a:p>
            <a:pPr lvl="1"/>
            <a:r>
              <a:rPr lang="ja-JP" altLang="en-US" dirty="0" smtClean="0"/>
              <a:t>子どもが解放されたときもっとも成長する</a:t>
            </a:r>
          </a:p>
          <a:p>
            <a:pPr lvl="1"/>
            <a:r>
              <a:rPr kumimoji="1" lang="ja-JP" altLang="en-US" dirty="0" smtClean="0"/>
              <a:t>教育は知識</a:t>
            </a:r>
            <a:r>
              <a:rPr lang="ja-JP" altLang="en-US" dirty="0" smtClean="0"/>
              <a:t>の伝達ではなく、創造性</a:t>
            </a:r>
          </a:p>
          <a:p>
            <a:pPr lvl="2"/>
            <a:r>
              <a:rPr lang="ja-JP" altLang="en-US" dirty="0" smtClean="0"/>
              <a:t>未来の学力とポストモダンに必要な資質</a:t>
            </a:r>
          </a:p>
          <a:p>
            <a:r>
              <a:rPr kumimoji="1" lang="ja-JP" altLang="en-US" dirty="0" smtClean="0"/>
              <a:t>相違</a:t>
            </a:r>
          </a:p>
          <a:p>
            <a:pPr lvl="1"/>
            <a:r>
              <a:rPr lang="ja-JP" altLang="en-US" dirty="0" smtClean="0"/>
              <a:t>斉藤　教師の高い技術による指導が重要</a:t>
            </a:r>
          </a:p>
          <a:p>
            <a:pPr lvl="1"/>
            <a:r>
              <a:rPr kumimoji="1" lang="ja-JP" altLang="en-US" dirty="0" smtClean="0"/>
              <a:t>グリンバーグ　子ども自身が自己教育力をもっている。</a:t>
            </a:r>
          </a:p>
          <a:p>
            <a:r>
              <a:rPr lang="ja-JP" altLang="en-US" dirty="0" smtClean="0"/>
              <a:t>しかし、サドベリバレイはグリンバーグのような優れた指導者がいるからこそ目的が達成できる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斉藤喜博の論争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教師の人格や名人芸をめぐって、斉藤への批判</a:t>
            </a:r>
          </a:p>
          <a:p>
            <a:pPr lvl="1"/>
            <a:r>
              <a:rPr lang="ja-JP" altLang="en-US" dirty="0" smtClean="0"/>
              <a:t>誰もが斉藤喜博のような名人芸ができるわけではない</a:t>
            </a:r>
          </a:p>
          <a:p>
            <a:pPr lvl="1"/>
            <a:r>
              <a:rPr kumimoji="1" lang="ja-JP" altLang="en-US" dirty="0" smtClean="0"/>
              <a:t>教師の人格などは曖昧だ。（育てようがない）</a:t>
            </a:r>
          </a:p>
          <a:p>
            <a:pPr lvl="1"/>
            <a:r>
              <a:rPr lang="ja-JP" altLang="en-US" dirty="0" smtClean="0"/>
              <a:t>子どもの解放ではなく、コントロールが重要</a:t>
            </a:r>
          </a:p>
          <a:p>
            <a:pPr lvl="1"/>
            <a:r>
              <a:rPr kumimoji="1" lang="ja-JP" altLang="en-US" dirty="0" smtClean="0"/>
              <a:t>与えられた教材をどのように教えるか。だれにでもできる技術が必要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戦前の授業論の主流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ヘルバルト教育学</a:t>
            </a:r>
          </a:p>
          <a:p>
            <a:pPr lvl="1"/>
            <a:r>
              <a:rPr lang="ja-JP" altLang="en-US" dirty="0" smtClean="0"/>
              <a:t>ルソー→ペスタロッチ→フレーベル→ヘルバルト</a:t>
            </a:r>
          </a:p>
          <a:p>
            <a:pPr lvl="1"/>
            <a:r>
              <a:rPr kumimoji="1" lang="ja-JP" altLang="en-US" dirty="0" smtClean="0"/>
              <a:t>実践家から</a:t>
            </a:r>
            <a:r>
              <a:rPr kumimoji="1" lang="ja-JP" altLang="en-US" dirty="0" smtClean="0"/>
              <a:t>学び</a:t>
            </a:r>
            <a:r>
              <a:rPr kumimoji="1" lang="ja-JP" altLang="en-US" dirty="0" smtClean="0"/>
              <a:t>、それを理論化</a:t>
            </a:r>
          </a:p>
          <a:p>
            <a:r>
              <a:rPr lang="de-DE" altLang="ja-JP" dirty="0" smtClean="0"/>
              <a:t>Phase der Vertiefung </a:t>
            </a:r>
          </a:p>
          <a:p>
            <a:pPr lvl="1"/>
            <a:r>
              <a:rPr lang="de-DE" altLang="ja-JP" i="1" dirty="0" smtClean="0"/>
              <a:t>Klarheit</a:t>
            </a:r>
            <a:r>
              <a:rPr lang="de-DE" altLang="ja-JP" dirty="0" smtClean="0"/>
              <a:t> über das Vorwissen </a:t>
            </a:r>
            <a:r>
              <a:rPr lang="de-DE" altLang="ja-JP" dirty="0" smtClean="0"/>
              <a:t>schaffen</a:t>
            </a:r>
            <a:r>
              <a:rPr lang="ja-JP" altLang="en-US" dirty="0" smtClean="0"/>
              <a:t>　明瞭</a:t>
            </a:r>
            <a:endParaRPr lang="de-DE" altLang="ja-JP" dirty="0" smtClean="0"/>
          </a:p>
          <a:p>
            <a:pPr lvl="1"/>
            <a:r>
              <a:rPr lang="de-DE" altLang="ja-JP" i="1" dirty="0" smtClean="0"/>
              <a:t>Assoziation</a:t>
            </a:r>
            <a:r>
              <a:rPr lang="de-DE" altLang="ja-JP" dirty="0" smtClean="0"/>
              <a:t> = Aufnahme neuer </a:t>
            </a:r>
            <a:r>
              <a:rPr lang="de-DE" altLang="ja-JP" dirty="0" smtClean="0"/>
              <a:t>Wissenselemente</a:t>
            </a:r>
            <a:r>
              <a:rPr lang="ja-JP" altLang="en-US" dirty="0" smtClean="0"/>
              <a:t>　連合</a:t>
            </a:r>
            <a:endParaRPr lang="de-DE" altLang="ja-JP" dirty="0" smtClean="0"/>
          </a:p>
          <a:p>
            <a:r>
              <a:rPr lang="de-DE" altLang="ja-JP" dirty="0" smtClean="0"/>
              <a:t>Phase der Besinnung </a:t>
            </a:r>
          </a:p>
          <a:p>
            <a:pPr lvl="1"/>
            <a:r>
              <a:rPr lang="de-DE" altLang="ja-JP" dirty="0" smtClean="0"/>
              <a:t>Einbau der neuen Wissenselemente in das </a:t>
            </a:r>
            <a:r>
              <a:rPr lang="de-DE" altLang="ja-JP" i="1" dirty="0" smtClean="0"/>
              <a:t>System</a:t>
            </a:r>
            <a:r>
              <a:rPr lang="de-DE" altLang="ja-JP" dirty="0" smtClean="0"/>
              <a:t> des vorhandenen </a:t>
            </a:r>
            <a:r>
              <a:rPr lang="de-DE" altLang="ja-JP" dirty="0" smtClean="0"/>
              <a:t>Wissens</a:t>
            </a:r>
            <a:r>
              <a:rPr lang="ja-JP" altLang="en-US" dirty="0" smtClean="0"/>
              <a:t>　　体系</a:t>
            </a:r>
            <a:endParaRPr lang="de-DE" altLang="ja-JP" dirty="0" smtClean="0"/>
          </a:p>
          <a:p>
            <a:pPr lvl="1"/>
            <a:r>
              <a:rPr lang="de-DE" altLang="ja-JP" dirty="0" smtClean="0"/>
              <a:t>Durch Einüben wird das neue Wissen als </a:t>
            </a:r>
            <a:r>
              <a:rPr lang="de-DE" altLang="ja-JP" i="1" dirty="0" smtClean="0"/>
              <a:t>Methode</a:t>
            </a:r>
            <a:r>
              <a:rPr lang="de-DE" altLang="ja-JP" dirty="0" smtClean="0"/>
              <a:t> </a:t>
            </a:r>
            <a:r>
              <a:rPr lang="de-DE" altLang="ja-JP" dirty="0" smtClean="0"/>
              <a:t>anwendbar</a:t>
            </a:r>
            <a:r>
              <a:rPr lang="ja-JP" altLang="en-US" dirty="0" smtClean="0"/>
              <a:t>　　方法</a:t>
            </a:r>
            <a:endParaRPr lang="de-DE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戦前教育学２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ヘルバルトの図式的輸入→形式的応用</a:t>
            </a:r>
          </a:p>
          <a:p>
            <a:r>
              <a:rPr lang="ja-JP" altLang="en-US" dirty="0" smtClean="0"/>
              <a:t>覚える</a:t>
            </a:r>
            <a:r>
              <a:rPr lang="ja-JP" altLang="en-US" dirty="0" smtClean="0"/>
              <a:t>べき知識の国家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よる決定→教え込み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戦後改革の新潮流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経験主義　デューイ理論による</a:t>
            </a:r>
          </a:p>
          <a:p>
            <a:pPr lvl="1"/>
            <a:r>
              <a:rPr lang="ja-JP" altLang="en-US" dirty="0" smtClean="0"/>
              <a:t>地域教育計画</a:t>
            </a:r>
            <a:r>
              <a:rPr lang="ja-JP" altLang="en-US" dirty="0" smtClean="0"/>
              <a:t>など</a:t>
            </a:r>
            <a:r>
              <a:rPr lang="ja-JP" altLang="en-US" dirty="0" smtClean="0"/>
              <a:t>が多数立案</a:t>
            </a:r>
          </a:p>
          <a:p>
            <a:pPr lvl="1"/>
            <a:r>
              <a:rPr kumimoji="1" lang="ja-JP" altLang="en-US" dirty="0" smtClean="0"/>
              <a:t>経験主義の形骸化（</a:t>
            </a:r>
            <a:r>
              <a:rPr kumimoji="1" lang="ja-JP" altLang="en-US" dirty="0" err="1" smtClean="0"/>
              <a:t>ごっこ</a:t>
            </a:r>
            <a:r>
              <a:rPr kumimoji="1" lang="ja-JP" altLang="en-US" dirty="0" smtClean="0"/>
              <a:t>遊び）</a:t>
            </a:r>
          </a:p>
          <a:p>
            <a:pPr lvl="1"/>
            <a:r>
              <a:rPr lang="ja-JP" altLang="en-US" dirty="0" smtClean="0"/>
              <a:t>低学力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いう批判</a:t>
            </a:r>
          </a:p>
          <a:p>
            <a:r>
              <a:rPr kumimoji="1" lang="ja-JP" altLang="en-US" dirty="0" smtClean="0"/>
              <a:t>経験主義と戦前的教え込み</a:t>
            </a:r>
            <a:r>
              <a:rPr kumimoji="1" lang="ja-JP" altLang="en-US" dirty="0" smtClean="0"/>
              <a:t>へ</a:t>
            </a:r>
            <a:r>
              <a:rPr kumimoji="1" lang="ja-JP" altLang="en-US" dirty="0" smtClean="0"/>
              <a:t>の批判的理論</a:t>
            </a:r>
          </a:p>
          <a:p>
            <a:pPr lvl="1"/>
            <a:r>
              <a:rPr lang="ja-JP" altLang="en-US" dirty="0" smtClean="0"/>
              <a:t>水道</a:t>
            </a:r>
            <a:r>
              <a:rPr lang="ja-JP" altLang="en-US" dirty="0" smtClean="0"/>
              <a:t>方式（数教協）</a:t>
            </a:r>
          </a:p>
          <a:p>
            <a:pPr lvl="1"/>
            <a:r>
              <a:rPr kumimoji="1" lang="ja-JP" altLang="en-US" dirty="0" smtClean="0"/>
              <a:t>仮説実験授業</a:t>
            </a:r>
          </a:p>
          <a:p>
            <a:pPr lvl="1"/>
            <a:r>
              <a:rPr lang="ja-JP" altLang="en-US" dirty="0" smtClean="0"/>
              <a:t>歴教協</a:t>
            </a:r>
          </a:p>
          <a:p>
            <a:pPr lvl="1"/>
            <a:r>
              <a:rPr kumimoji="1" lang="ja-JP" altLang="en-US" dirty="0" smtClean="0"/>
              <a:t>教授学（教育科学研究会）　斉藤喜博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斎藤喜博生涯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１９１１　誕生</a:t>
            </a:r>
            <a:endParaRPr kumimoji="1" lang="en-US" altLang="ja-JP" dirty="0" smtClean="0"/>
          </a:p>
          <a:p>
            <a:r>
              <a:rPr lang="ja-JP" altLang="en-US" dirty="0" smtClean="0"/>
              <a:t>群馬師範卒後小学校教師（教室愛・教室記）</a:t>
            </a:r>
            <a:endParaRPr lang="en-US" altLang="ja-JP" dirty="0" smtClean="0"/>
          </a:p>
          <a:p>
            <a:r>
              <a:rPr kumimoji="1" lang="ja-JP" altLang="en-US" dirty="0" smtClean="0"/>
              <a:t>戦後群馬県教祖</a:t>
            </a:r>
            <a:r>
              <a:rPr kumimoji="1" lang="ja-JP" altLang="en-US" dirty="0"/>
              <a:t>文化</a:t>
            </a:r>
            <a:r>
              <a:rPr kumimoji="1" lang="ja-JP" altLang="en-US" dirty="0" smtClean="0"/>
              <a:t>部長</a:t>
            </a:r>
            <a:endParaRPr kumimoji="1" lang="en-US" altLang="ja-JP" dirty="0" smtClean="0"/>
          </a:p>
          <a:p>
            <a:r>
              <a:rPr lang="ja-JP" altLang="en-US" dirty="0" smtClean="0"/>
              <a:t>１９５２　島小校長　全国的に有名に</a:t>
            </a:r>
            <a:endParaRPr lang="en-US" altLang="ja-JP" dirty="0" smtClean="0"/>
          </a:p>
          <a:p>
            <a:r>
              <a:rPr kumimoji="1" lang="ja-JP" altLang="en-US" dirty="0"/>
              <a:t>教</a:t>
            </a:r>
            <a:r>
              <a:rPr lang="ja-JP" altLang="en-US" dirty="0"/>
              <a:t>科研教授学部会　⇒　教授学研究の</a:t>
            </a:r>
            <a:r>
              <a:rPr lang="ja-JP" altLang="en-US" dirty="0" smtClean="0"/>
              <a:t>会</a:t>
            </a:r>
            <a:endParaRPr lang="en-US" altLang="ja-JP" dirty="0" smtClean="0"/>
          </a:p>
          <a:p>
            <a:r>
              <a:rPr kumimoji="1" lang="ja-JP" altLang="en-US" dirty="0" smtClean="0"/>
              <a:t>定年後大学で教えつつ、教授学の研究と教師の授業指導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8676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斉藤喜博が取り組んだ課題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克服しなければならないこと</a:t>
            </a:r>
          </a:p>
          <a:p>
            <a:pPr lvl="1"/>
            <a:r>
              <a:rPr kumimoji="1" lang="ja-JP" altLang="en-US" dirty="0" smtClean="0"/>
              <a:t>戦前の形式化した教授法</a:t>
            </a:r>
          </a:p>
          <a:p>
            <a:pPr lvl="1"/>
            <a:r>
              <a:rPr lang="ja-JP" altLang="en-US" dirty="0" smtClean="0"/>
              <a:t>実力のない教師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よる遊戯化した経験主義</a:t>
            </a:r>
          </a:p>
          <a:p>
            <a:pPr lvl="1"/>
            <a:r>
              <a:rPr kumimoji="1" lang="ja-JP" altLang="en-US" dirty="0" smtClean="0"/>
              <a:t>魅力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ない学力の鍛練</a:t>
            </a:r>
          </a:p>
          <a:p>
            <a:r>
              <a:rPr lang="ja-JP" altLang="en-US" dirty="0" smtClean="0"/>
              <a:t>新しい教授法と教師の訓練</a:t>
            </a:r>
          </a:p>
          <a:p>
            <a:pPr lvl="1"/>
            <a:r>
              <a:rPr kumimoji="1" lang="ja-JP" altLang="en-US" dirty="0" smtClean="0"/>
              <a:t>ひとつひとつの授業の記録と分析</a:t>
            </a:r>
          </a:p>
          <a:p>
            <a:pPr lvl="1"/>
            <a:r>
              <a:rPr lang="ja-JP" altLang="en-US" dirty="0" smtClean="0"/>
              <a:t>利用</a:t>
            </a:r>
            <a:r>
              <a:rPr lang="ja-JP" altLang="en-US" dirty="0" smtClean="0"/>
              <a:t>可能</a:t>
            </a:r>
            <a:r>
              <a:rPr lang="ja-JP" altLang="en-US" dirty="0" smtClean="0"/>
              <a:t>な教育技術の創造</a:t>
            </a:r>
          </a:p>
          <a:p>
            <a:r>
              <a:rPr kumimoji="1" lang="ja-JP" altLang="en-US" dirty="0" smtClean="0"/>
              <a:t>教育の本質は感動（国語・音楽・体育）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教師の禁句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校長が悪い</a:t>
            </a:r>
          </a:p>
          <a:p>
            <a:pPr lvl="1"/>
            <a:r>
              <a:rPr lang="ja-JP" altLang="en-US" dirty="0"/>
              <a:t>仲間が悪い</a:t>
            </a:r>
          </a:p>
          <a:p>
            <a:pPr lvl="1"/>
            <a:r>
              <a:rPr lang="ja-JP" altLang="en-US" dirty="0"/>
              <a:t>設備が悪い</a:t>
            </a:r>
          </a:p>
          <a:p>
            <a:pPr lvl="1"/>
            <a:r>
              <a:rPr lang="ja-JP" altLang="en-US" dirty="0"/>
              <a:t>子どもが多すぎる</a:t>
            </a:r>
          </a:p>
          <a:p>
            <a:pPr lvl="1"/>
            <a:r>
              <a:rPr lang="ja-JP" altLang="en-US" dirty="0"/>
              <a:t>子どもが悪い</a:t>
            </a:r>
          </a:p>
          <a:p>
            <a:pPr lvl="1"/>
            <a:r>
              <a:rPr lang="ja-JP" altLang="en-US" dirty="0"/>
              <a:t>前の教師が悪い</a:t>
            </a:r>
          </a:p>
          <a:p>
            <a:r>
              <a:rPr lang="ja-JP" altLang="en-US" dirty="0" smtClean="0"/>
              <a:t>教師はいいわけをせずに実践で成果を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68298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斉藤喜博から出発した教育者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向山洋一　教育</a:t>
            </a:r>
            <a:r>
              <a:rPr lang="ja-JP" altLang="en-US" dirty="0" smtClean="0"/>
              <a:t>技術の法則化</a:t>
            </a:r>
          </a:p>
          <a:p>
            <a:r>
              <a:rPr kumimoji="1" lang="ja-JP" altLang="en-US" dirty="0" smtClean="0"/>
              <a:t>陰山英男　百枡計算</a:t>
            </a:r>
          </a:p>
          <a:p>
            <a:r>
              <a:rPr lang="ja-JP" altLang="en-US" dirty="0" smtClean="0"/>
              <a:t>ともに「技術化・操作的」な継承</a:t>
            </a:r>
          </a:p>
          <a:p>
            <a:pPr>
              <a:buNone/>
            </a:pPr>
            <a:r>
              <a:rPr lang="ja-JP" altLang="en-US" dirty="0" smtClean="0"/>
              <a:t>　　　　　　　　　↑↓</a:t>
            </a:r>
          </a:p>
          <a:p>
            <a:r>
              <a:rPr kumimoji="1" lang="ja-JP" altLang="en-US" dirty="0" smtClean="0"/>
              <a:t>斉藤喜博との決定的相違　「創造性」</a:t>
            </a:r>
          </a:p>
          <a:p>
            <a:pPr lvl="1"/>
            <a:r>
              <a:rPr lang="ja-JP" altLang="en-US" dirty="0" smtClean="0"/>
              <a:t>教師は指揮者であり、授業は創造的行為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8683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1043608" y="2564904"/>
            <a:ext cx="237626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31409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知識伝達型教育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364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文部科学省</a:t>
            </a:r>
            <a:endParaRPr kumimoji="1" lang="ja-JP" altLang="en-US" dirty="0"/>
          </a:p>
        </p:txBody>
      </p:sp>
      <p:sp>
        <p:nvSpPr>
          <p:cNvPr id="9" name="曲折矢印 8"/>
          <p:cNvSpPr/>
          <p:nvPr/>
        </p:nvSpPr>
        <p:spPr>
          <a:xfrm>
            <a:off x="2699792" y="1340768"/>
            <a:ext cx="1080120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23928" y="126876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教育の技術化・芸術化（斉藤喜博）</a:t>
            </a:r>
            <a:endParaRPr kumimoji="1" lang="ja-JP" altLang="en-US" sz="2800" dirty="0"/>
          </a:p>
        </p:txBody>
      </p:sp>
      <p:sp>
        <p:nvSpPr>
          <p:cNvPr id="12" name="下矢印 11"/>
          <p:cNvSpPr/>
          <p:nvPr/>
        </p:nvSpPr>
        <p:spPr>
          <a:xfrm>
            <a:off x="4572000" y="2348880"/>
            <a:ext cx="7200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23928" y="4293096"/>
            <a:ext cx="30963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精緻な技術化（向山）</a:t>
            </a:r>
          </a:p>
          <a:p>
            <a:r>
              <a:rPr lang="ja-JP" altLang="en-US" sz="2400" dirty="0" smtClean="0"/>
              <a:t>簡潔な技術化（陰山）</a:t>
            </a:r>
          </a:p>
          <a:p>
            <a:r>
              <a:rPr kumimoji="1" lang="ja-JP" altLang="en-US" dirty="0" smtClean="0"/>
              <a:t>　　芸術化には批判的</a:t>
            </a:r>
          </a:p>
          <a:p>
            <a:r>
              <a:rPr lang="ja-JP" altLang="en-US" dirty="0" smtClean="0"/>
              <a:t>　　教育は名人芸ではない</a:t>
            </a:r>
          </a:p>
          <a:p>
            <a:r>
              <a:rPr kumimoji="1" lang="ja-JP" altLang="en-US" dirty="0" smtClean="0"/>
              <a:t>　　生活の組織も技術化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0032" y="2348880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授業技術は重要</a:t>
            </a:r>
          </a:p>
          <a:p>
            <a:r>
              <a:rPr lang="ja-JP" altLang="en-US" dirty="0" smtClean="0"/>
              <a:t>感動を喚起する授業が必要</a:t>
            </a:r>
          </a:p>
          <a:p>
            <a:r>
              <a:rPr kumimoji="1" lang="ja-JP" altLang="en-US" dirty="0" smtClean="0"/>
              <a:t>教師の人格が影響</a:t>
            </a:r>
          </a:p>
          <a:p>
            <a:r>
              <a:rPr lang="ja-JP" altLang="en-US" dirty="0" smtClean="0"/>
              <a:t>教師の教養が授業を左右</a:t>
            </a:r>
          </a:p>
          <a:p>
            <a:r>
              <a:rPr kumimoji="1" lang="ja-JP" altLang="en-US" dirty="0" smtClean="0"/>
              <a:t>感動があれば叱る必要ない</a:t>
            </a:r>
          </a:p>
          <a:p>
            <a:r>
              <a:rPr lang="ja-JP" altLang="en-US" dirty="0" smtClean="0"/>
              <a:t>よい教材の発見が大切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431</Words>
  <Application>Microsoft Office PowerPoint</Application>
  <PresentationFormat>画面に合わせる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斎藤喜博の授業論</vt:lpstr>
      <vt:lpstr>戦前の授業論の主流</vt:lpstr>
      <vt:lpstr>戦前教育学２</vt:lpstr>
      <vt:lpstr>戦後改革の新潮流</vt:lpstr>
      <vt:lpstr>斎藤喜博生涯</vt:lpstr>
      <vt:lpstr>斉藤喜博が取り組んだ課題</vt:lpstr>
      <vt:lpstr>教師論</vt:lpstr>
      <vt:lpstr>斉藤喜博から出発した教育者</vt:lpstr>
      <vt:lpstr>スライド 9</vt:lpstr>
      <vt:lpstr>斉藤喜博の授業例</vt:lpstr>
      <vt:lpstr>斉藤喜博とロジャース</vt:lpstr>
      <vt:lpstr>斉藤喜博とグリンバーグ</vt:lpstr>
      <vt:lpstr>斉藤喜博の論争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斎藤喜博の授業論</dc:title>
  <dc:creator>Ohta Kazutosi</dc:creator>
  <cp:lastModifiedBy>wakei</cp:lastModifiedBy>
  <cp:revision>26</cp:revision>
  <dcterms:created xsi:type="dcterms:W3CDTF">2012-11-19T08:23:59Z</dcterms:created>
  <dcterms:modified xsi:type="dcterms:W3CDTF">2013-11-13T12:21:47Z</dcterms:modified>
</cp:coreProperties>
</file>