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DA25D5-B59C-4003-B4C5-0153806026A1}" type="datetimeFigureOut">
              <a:rPr kumimoji="1" lang="ja-JP" altLang="en-US" smtClean="0"/>
              <a:pPr/>
              <a:t>2013/11/6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F7C4-A8AD-45ED-8629-6BC9D4FB941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学校事故を考える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 smtClean="0"/>
              <a:t>具体例からその原因と対策を考察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学校行事における事故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運動会やマラソン大会</a:t>
            </a:r>
            <a:r>
              <a:rPr lang="ja-JP" altLang="en-US" dirty="0"/>
              <a:t>などは</a:t>
            </a:r>
            <a:r>
              <a:rPr lang="ja-JP" altLang="en-US" dirty="0" smtClean="0"/>
              <a:t>、比較的注意が</a:t>
            </a:r>
            <a:r>
              <a:rPr lang="ja-JP" altLang="en-US" dirty="0"/>
              <a:t>徹底し</a:t>
            </a:r>
            <a:r>
              <a:rPr lang="ja-JP" altLang="en-US" dirty="0" smtClean="0"/>
              <a:t>、事故は少ないが、宿泊行事は起きやすい。特に海にかかわる行事に多い。</a:t>
            </a:r>
          </a:p>
          <a:p>
            <a:r>
              <a:rPr lang="ja-JP" altLang="en-US" dirty="0" smtClean="0"/>
              <a:t>教師の専門性がフォローできない分野の行事の</a:t>
            </a:r>
            <a:r>
              <a:rPr lang="ja-JP" altLang="en-US" dirty="0"/>
              <a:t>問題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浜松ボート転覆事故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 smtClean="0"/>
              <a:t>豊橋市の中学１年生の野外活動として、浜名湖の青年の家でカッターボートの訓練行事</a:t>
            </a:r>
          </a:p>
          <a:p>
            <a:r>
              <a:rPr lang="ja-JP" altLang="en-US" dirty="0" smtClean="0"/>
              <a:t>９０名の</a:t>
            </a:r>
            <a:r>
              <a:rPr lang="ja-JP" altLang="en-US" dirty="0"/>
              <a:t>生徒</a:t>
            </a:r>
            <a:r>
              <a:rPr lang="ja-JP" altLang="en-US" dirty="0" smtClean="0"/>
              <a:t>、５名の教師・３名の指導員が４艘のボートに（１艘のボートは専門家不在）</a:t>
            </a:r>
          </a:p>
          <a:p>
            <a:r>
              <a:rPr kumimoji="1" lang="ja-JP" altLang="en-US" dirty="0" smtClean="0"/>
              <a:t>天候が悪かった</a:t>
            </a:r>
            <a:r>
              <a:rPr kumimoji="1" lang="ja-JP" altLang="en-US" dirty="0"/>
              <a:t>が</a:t>
            </a:r>
            <a:r>
              <a:rPr kumimoji="1" lang="ja-JP" altLang="en-US" dirty="0" smtClean="0"/>
              <a:t>、大丈夫と判断して実施</a:t>
            </a:r>
          </a:p>
          <a:p>
            <a:r>
              <a:rPr lang="ja-JP" altLang="en-US" dirty="0" smtClean="0"/>
              <a:t>指導員のいない船で生徒が船酔いし、漕げなくなったので、所長がモーターボートで牽引していく途中で転覆逆転し、ボートに閉じ込められた女子生徒が死亡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校門圧死事件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神戸の高校で遅刻対策で校門指導</a:t>
            </a:r>
          </a:p>
          <a:p>
            <a:r>
              <a:rPr lang="ja-JP" altLang="en-US" dirty="0" smtClean="0"/>
              <a:t>時間</a:t>
            </a:r>
            <a:r>
              <a:rPr lang="ja-JP" altLang="en-US" dirty="0"/>
              <a:t>になる</a:t>
            </a:r>
            <a:r>
              <a:rPr lang="ja-JP" altLang="en-US" dirty="0" smtClean="0"/>
              <a:t>と鉄の門を閉める。</a:t>
            </a:r>
          </a:p>
          <a:p>
            <a:r>
              <a:rPr lang="ja-JP" altLang="en-US" dirty="0" smtClean="0"/>
              <a:t>定期試験時</a:t>
            </a:r>
            <a:r>
              <a:rPr lang="ja-JP" altLang="en-US" dirty="0"/>
              <a:t>に</a:t>
            </a:r>
            <a:r>
              <a:rPr lang="ja-JP" altLang="en-US" dirty="0" smtClean="0"/>
              <a:t>、遅刻歴のない女子生徒が、締まりかかっている門に飛び込み、頭がはさまれて死亡</a:t>
            </a:r>
          </a:p>
          <a:p>
            <a:r>
              <a:rPr kumimoji="1" lang="ja-JP" altLang="en-US" smtClean="0"/>
              <a:t>二人の担当教員がいたが、「業務として行った」と主張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wakei.KOSHI\Pictures\waf11102310010004-n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6706" y="188640"/>
            <a:ext cx="895455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22108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石巻市日和幼稚園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mtClean="0"/>
              <a:t>３１１震災後、親に子どもを渡すために、高台の幼稚園から園のバスで海岸の方に送って行った。５人の園児と事務職が死亡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授業中の事故１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授業中の事故は学校と教師の責任</a:t>
            </a:r>
          </a:p>
          <a:p>
            <a:r>
              <a:rPr kumimoji="1" lang="ja-JP" altLang="en-US" dirty="0" smtClean="0"/>
              <a:t>最大限の安全配慮が必要</a:t>
            </a:r>
          </a:p>
          <a:p>
            <a:r>
              <a:rPr kumimoji="1" lang="ja-JP" altLang="en-US" dirty="0" smtClean="0"/>
              <a:t>教育活動の萎縮は回避する必要</a:t>
            </a:r>
          </a:p>
          <a:p>
            <a:pPr>
              <a:buNone/>
            </a:pPr>
            <a:r>
              <a:rPr lang="ja-JP" altLang="en-US" dirty="0"/>
              <a:t>　</a:t>
            </a:r>
            <a:r>
              <a:rPr lang="ja-JP" altLang="en-US" dirty="0" smtClean="0"/>
              <a:t>　　　　　　　↑</a:t>
            </a:r>
          </a:p>
          <a:p>
            <a:pPr>
              <a:buNone/>
            </a:pPr>
            <a:r>
              <a:rPr kumimoji="1" lang="ja-JP" altLang="en-US" dirty="0"/>
              <a:t>　</a:t>
            </a:r>
            <a:r>
              <a:rPr kumimoji="1" lang="ja-JP" altLang="en-US" dirty="0" smtClean="0"/>
              <a:t>　　そのために必要なことは何か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杉並第十小学校天窓転落事故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吹き抜けのホール設置→屋上に</a:t>
            </a:r>
            <a:r>
              <a:rPr lang="ja-JP" altLang="en-US" dirty="0" smtClean="0"/>
              <a:t>天窓</a:t>
            </a:r>
          </a:p>
          <a:p>
            <a:r>
              <a:rPr lang="ja-JP" altLang="en-US" dirty="0"/>
              <a:t>建築当初は屋上禁止（鍵設置</a:t>
            </a:r>
            <a:r>
              <a:rPr lang="ja-JP" altLang="en-US" dirty="0" smtClean="0"/>
              <a:t>）</a:t>
            </a:r>
          </a:p>
          <a:p>
            <a:r>
              <a:rPr lang="ja-JP" altLang="en-US" dirty="0"/>
              <a:t>禁止の伝達がなくなり、屋上で</a:t>
            </a:r>
            <a:r>
              <a:rPr lang="ja-JP" altLang="en-US" dirty="0" smtClean="0"/>
              <a:t>授業</a:t>
            </a:r>
          </a:p>
          <a:p>
            <a:r>
              <a:rPr lang="ja-JP" altLang="en-US" dirty="0"/>
              <a:t>歩幅の確認授業のため屋上を利用→終了後一部の生徒が残ってトランポリンのような遊び→転落死亡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喘息の子どもの体育で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喘息の３年生の女子</a:t>
            </a:r>
          </a:p>
          <a:p>
            <a:r>
              <a:rPr lang="ja-JP" altLang="en-US" dirty="0" smtClean="0"/>
              <a:t>持久走の授業が</a:t>
            </a:r>
            <a:r>
              <a:rPr lang="ja-JP" altLang="en-US" dirty="0"/>
              <a:t>始まり</a:t>
            </a:r>
            <a:r>
              <a:rPr lang="ja-JP" altLang="en-US" dirty="0" smtClean="0"/>
              <a:t>、子どもの休みたいという申し出を教師が否定→母親が要望</a:t>
            </a:r>
          </a:p>
          <a:p>
            <a:r>
              <a:rPr kumimoji="1" lang="ja-JP" altLang="en-US" dirty="0" smtClean="0"/>
              <a:t>母親が体調が悪い</a:t>
            </a:r>
            <a:r>
              <a:rPr kumimoji="1" lang="ja-JP" altLang="en-US" dirty="0"/>
              <a:t>ときに</a:t>
            </a:r>
            <a:r>
              <a:rPr kumimoji="1" lang="ja-JP" altLang="en-US" dirty="0" smtClean="0"/>
              <a:t>は連絡帳に</a:t>
            </a:r>
            <a:r>
              <a:rPr kumimoji="1" lang="ja-JP" altLang="en-US" dirty="0"/>
              <a:t>書き</a:t>
            </a:r>
            <a:r>
              <a:rPr kumimoji="1" lang="ja-JP" altLang="en-US" dirty="0" smtClean="0"/>
              <a:t>、そのときは見学を許可</a:t>
            </a:r>
          </a:p>
          <a:p>
            <a:r>
              <a:rPr lang="ja-JP" altLang="en-US" dirty="0" smtClean="0"/>
              <a:t>１週間後、登校時刻が早かった</a:t>
            </a:r>
            <a:r>
              <a:rPr lang="ja-JP" altLang="en-US" dirty="0"/>
              <a:t>日</a:t>
            </a:r>
            <a:r>
              <a:rPr lang="ja-JP" altLang="en-US" dirty="0" smtClean="0"/>
              <a:t>、書き込む時間がなかったため、見学を許されず、授業中に死亡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部活動中の事故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部活動は本来的な学校教育の対象ではないが、顧問を教師が担当し、責任を負う形で行われている。</a:t>
            </a:r>
          </a:p>
          <a:p>
            <a:r>
              <a:rPr lang="ja-JP" altLang="en-US" dirty="0" smtClean="0"/>
              <a:t>顧問は教師</a:t>
            </a:r>
            <a:r>
              <a:rPr lang="ja-JP" altLang="en-US" dirty="0"/>
              <a:t>として</a:t>
            </a:r>
            <a:r>
              <a:rPr lang="ja-JP" altLang="en-US" dirty="0" smtClean="0"/>
              <a:t>の仕事</a:t>
            </a:r>
            <a:r>
              <a:rPr lang="ja-JP" altLang="en-US" dirty="0"/>
              <a:t>があり</a:t>
            </a:r>
            <a:r>
              <a:rPr lang="ja-JP" altLang="en-US" dirty="0" smtClean="0"/>
              <a:t>、十分に監督</a:t>
            </a:r>
            <a:r>
              <a:rPr lang="ja-JP" altLang="en-US" dirty="0"/>
              <a:t>すること</a:t>
            </a:r>
            <a:r>
              <a:rPr lang="ja-JP" altLang="en-US" dirty="0" smtClean="0"/>
              <a:t>が</a:t>
            </a:r>
            <a:r>
              <a:rPr lang="ja-JP" altLang="en-US" dirty="0"/>
              <a:t>できず</a:t>
            </a:r>
            <a:r>
              <a:rPr lang="ja-JP" altLang="en-US" dirty="0" smtClean="0"/>
              <a:t>、不在の</a:t>
            </a:r>
            <a:r>
              <a:rPr lang="ja-JP" altLang="en-US" dirty="0"/>
              <a:t>とき</a:t>
            </a:r>
            <a:r>
              <a:rPr lang="ja-JP" altLang="en-US" dirty="0" smtClean="0"/>
              <a:t>に事故が</a:t>
            </a:r>
            <a:r>
              <a:rPr lang="ja-JP" altLang="en-US" dirty="0"/>
              <a:t>起きやすい。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プール取水口事故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市立中学（テキストは間違い）のプールの取水口の網が破損し、修理のために一時的に外されていた。</a:t>
            </a:r>
          </a:p>
          <a:p>
            <a:r>
              <a:rPr lang="ja-JP" altLang="en-US" dirty="0" smtClean="0"/>
              <a:t>授業はすべて中止されたが、大会前だったので、水泳部のみ使用許可</a:t>
            </a:r>
          </a:p>
          <a:p>
            <a:r>
              <a:rPr lang="ja-JP" altLang="en-US" dirty="0" smtClean="0"/>
              <a:t>部活</a:t>
            </a:r>
            <a:r>
              <a:rPr lang="ja-JP" altLang="en-US" dirty="0"/>
              <a:t>終了後</a:t>
            </a:r>
            <a:r>
              <a:rPr lang="ja-JP" altLang="en-US" dirty="0" smtClean="0"/>
              <a:t>、一人の生徒が興味本位で足をいれたところ抜けなくなり死亡</a:t>
            </a:r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休み時間の事故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休み時間とは何か</a:t>
            </a:r>
          </a:p>
          <a:p>
            <a:r>
              <a:rPr lang="ja-JP" altLang="en-US" dirty="0"/>
              <a:t>休み</a:t>
            </a:r>
            <a:r>
              <a:rPr lang="ja-JP" altLang="en-US" dirty="0" smtClean="0"/>
              <a:t>時間の管理</a:t>
            </a:r>
            <a:r>
              <a:rPr lang="ja-JP" altLang="en-US" dirty="0"/>
              <a:t>責任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傘落下による事故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校庭にいた女子に、三階から女子がなげた傘が頭にあたり、痙攣発作の後遺症</a:t>
            </a:r>
          </a:p>
          <a:p>
            <a:r>
              <a:rPr lang="ja-JP" altLang="en-US" dirty="0" smtClean="0"/>
              <a:t>投げた</a:t>
            </a:r>
            <a:r>
              <a:rPr lang="ja-JP" altLang="en-US" dirty="0"/>
              <a:t>女子</a:t>
            </a:r>
            <a:r>
              <a:rPr lang="ja-JP" altLang="en-US" dirty="0" smtClean="0"/>
              <a:t>児童は普段から乱暴な行為</a:t>
            </a:r>
            <a:r>
              <a:rPr lang="ja-JP" altLang="en-US" dirty="0"/>
              <a:t>があった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580</Words>
  <Application>Microsoft Office PowerPoint</Application>
  <PresentationFormat>画面に合わせる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テーマ</vt:lpstr>
      <vt:lpstr>学校事故を考える</vt:lpstr>
      <vt:lpstr>石巻市日和幼稚園</vt:lpstr>
      <vt:lpstr>授業中の事故１</vt:lpstr>
      <vt:lpstr>杉並第十小学校天窓転落事故</vt:lpstr>
      <vt:lpstr>喘息の子どもの体育で</vt:lpstr>
      <vt:lpstr>部活動中の事故</vt:lpstr>
      <vt:lpstr>プール取水口事故</vt:lpstr>
      <vt:lpstr>休み時間の事故</vt:lpstr>
      <vt:lpstr>傘落下による事故</vt:lpstr>
      <vt:lpstr>学校行事における事故</vt:lpstr>
      <vt:lpstr>浜松ボート転覆事故</vt:lpstr>
      <vt:lpstr>校門圧死事件</vt:lpstr>
      <vt:lpstr>スライド 13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学校事故を考える</dc:title>
  <dc:creator>wakei</dc:creator>
  <cp:lastModifiedBy>wakei</cp:lastModifiedBy>
  <cp:revision>11</cp:revision>
  <dcterms:created xsi:type="dcterms:W3CDTF">2010-11-10T00:18:23Z</dcterms:created>
  <dcterms:modified xsi:type="dcterms:W3CDTF">2013-11-06T12:15:45Z</dcterms:modified>
</cp:coreProperties>
</file>