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7" r:id="rId3"/>
    <p:sldId id="278" r:id="rId4"/>
    <p:sldId id="257" r:id="rId5"/>
    <p:sldId id="258" r:id="rId6"/>
    <p:sldId id="259" r:id="rId7"/>
    <p:sldId id="262" r:id="rId8"/>
    <p:sldId id="260" r:id="rId9"/>
    <p:sldId id="284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  <p:sldId id="282" r:id="rId26"/>
    <p:sldId id="280" r:id="rId27"/>
    <p:sldId id="281" r:id="rId28"/>
    <p:sldId id="285" r:id="rId29"/>
    <p:sldId id="276" r:id="rId3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AEA402-89C6-4F61-8E8B-3A74FF82BA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07468-158C-4B6B-A239-B1465C2AC1B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401D4-50AD-40AD-ADD9-67AAB536DB4F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8619D-17F2-4FD2-ABCD-D0CC899899FA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5365E-2BF4-4C3B-93F2-81979781A4AE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4BA69-ED26-4AAA-BE1A-3C27DC3A8168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51599-468C-4AF8-8045-4B4EFD126CC7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F34FC-E7C7-4037-82DC-144A0DDD47D3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BE28B-DED6-4B74-AE35-B4AAF0886139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35580-AF9E-408E-8621-D6568A5FE4DB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1941B-DEAE-4AEF-99F8-C41363039FB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45373-DDE3-4361-9F5E-F9B56FD946AC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1EDB7-D5FE-4591-89A9-3C8509AEBCFA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42B3E-2FFE-4250-A588-FB07EFDF1619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55C2-AFEF-4B9E-98DF-3B93D552D0A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0F60-23B3-4333-ABED-E40D701789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CA08-4271-4064-93DB-CFFD671CC2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C7D4-BD6B-4803-B292-75114A43A9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1C8F-56B0-436C-937E-5504528597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2166C-C29D-4A35-A22B-E90AC5F35C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A68D-CB32-4167-8029-B6ECBC780CF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1D4D-64FF-464C-A317-873EFFF70EB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5F127-6806-4DB8-819F-10565671BE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C3F8-2D10-4EDC-B7CD-470C4CBF6F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D0A4-4A27-4B17-8F2C-DF4A39E8485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11EEE5-FA11-44B9-A93A-10950966C7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leaks.org/" TargetMode="External"/><Relationship Id="rId2" Type="http://schemas.openxmlformats.org/officeDocument/2006/relationships/hyperlink" Target="http://www.asahi.com/special/wikileak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6/67/Julian_Assange_%28Norway%2C_March_2010%29.jpg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インターネットと国際社会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インターネットは社会をどう変えるか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インターネットとは何か（１）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コンピューターネットワーク発展の６段階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バッチ処理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タイムシェアリングシステム（ＴＳＳ）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コンピューター間通信（プロトコルが必要）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コンピューターネットワーク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インターネットの普及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インターネット技術が中心に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（竹下隆史・村山公保・荒井徹・刈田幸雄「マスタリングＴＣＰ／ＩＰ」</a:t>
            </a:r>
            <a:r>
              <a:rPr lang="en-US" altLang="ja-JP" smtClean="0"/>
              <a:t>Ohmsha)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インターネットとは何か（２）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10244" name="Picture 4" descr="img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700213"/>
            <a:ext cx="61198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インターネットとは何か（３）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ＴＣＰ／ＩＰ</a:t>
            </a:r>
            <a:r>
              <a:rPr lang="en-US" altLang="ja-JP" smtClean="0"/>
              <a:t>(Transmission Control Protocol/Internet Protocol)</a:t>
            </a:r>
            <a:r>
              <a:rPr lang="ja-JP" altLang="en-US" smtClean="0"/>
              <a:t>で接続されている。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インターネットに接続されるコンピューターは、</a:t>
            </a:r>
            <a:r>
              <a:rPr lang="en-US" altLang="ja-JP" smtClean="0"/>
              <a:t>IP</a:t>
            </a:r>
            <a:r>
              <a:rPr lang="ja-JP" altLang="en-US" smtClean="0"/>
              <a:t>アドレスが与えられる。</a:t>
            </a:r>
            <a:r>
              <a:rPr lang="en-US" altLang="ja-JP" smtClean="0"/>
              <a:t>(</a:t>
            </a:r>
            <a:r>
              <a:rPr lang="ja-JP" altLang="en-US" smtClean="0"/>
              <a:t>固定・動的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情報内容はパケット通信で送られる。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セキュリティ</a:t>
            </a:r>
            <a:r>
              <a:rPr lang="en-US" altLang="ja-JP" smtClean="0"/>
              <a:t>(</a:t>
            </a:r>
            <a:r>
              <a:rPr lang="ja-JP" altLang="en-US" smtClean="0"/>
              <a:t>ファイヤオール・暗号・認証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ja-JP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</a:t>
            </a:r>
            <a:r>
              <a:rPr lang="en-US" altLang="ja-JP" smtClean="0"/>
              <a:t>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smtClean="0"/>
              <a:t>人間の行動の種類</a:t>
            </a:r>
            <a:r>
              <a:rPr lang="en-US" altLang="ja-JP" sz="2800" smtClean="0"/>
              <a:t>(</a:t>
            </a:r>
            <a:r>
              <a:rPr lang="ja-JP" altLang="en-US" sz="2800" smtClean="0"/>
              <a:t>デジタル化可能</a:t>
            </a:r>
            <a:r>
              <a:rPr lang="en-US" altLang="ja-JP" sz="28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見る</a:t>
            </a:r>
            <a:r>
              <a:rPr lang="en-US" altLang="ja-JP" sz="2400" smtClean="0"/>
              <a:t>(</a:t>
            </a:r>
            <a:r>
              <a:rPr lang="ja-JP" altLang="en-US" sz="2400" smtClean="0"/>
              <a:t>画像・映像・文字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書く</a:t>
            </a:r>
            <a:r>
              <a:rPr lang="en-US" altLang="ja-JP" sz="2400" smtClean="0"/>
              <a:t>(</a:t>
            </a:r>
            <a:r>
              <a:rPr lang="ja-JP" altLang="en-US" sz="2400" smtClean="0"/>
              <a:t>画像・文字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聞く</a:t>
            </a:r>
            <a:r>
              <a:rPr lang="en-US" altLang="ja-JP" sz="2400" smtClean="0"/>
              <a:t>(</a:t>
            </a:r>
            <a:r>
              <a:rPr lang="ja-JP" altLang="en-US" sz="2400" smtClean="0"/>
              <a:t>音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話す</a:t>
            </a:r>
            <a:r>
              <a:rPr lang="en-US" altLang="ja-JP" sz="2400" smtClean="0"/>
              <a:t>(</a:t>
            </a:r>
            <a:r>
              <a:rPr lang="ja-JP" altLang="en-US" sz="2400" smtClean="0"/>
              <a:t>声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動かす</a:t>
            </a:r>
            <a:r>
              <a:rPr lang="en-US" altLang="ja-JP" sz="2400" smtClean="0"/>
              <a:t>(</a:t>
            </a:r>
            <a:r>
              <a:rPr lang="ja-JP" altLang="en-US" sz="2400" smtClean="0"/>
              <a:t>手・足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判断する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smtClean="0"/>
              <a:t>それ以外の感覚</a:t>
            </a:r>
            <a:r>
              <a:rPr lang="en-US" altLang="ja-JP" sz="2800" smtClean="0"/>
              <a:t>(</a:t>
            </a:r>
            <a:r>
              <a:rPr lang="ja-JP" altLang="en-US" sz="2800" smtClean="0"/>
              <a:t>デジタル化が今は困難</a:t>
            </a:r>
            <a:r>
              <a:rPr lang="en-US" altLang="ja-JP" sz="28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触覚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嗅覚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デジタルとアナログ（２）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これらの要素をデジタル変換することは、１～４については、ほぼ可能。５と６については、部分的に可能になっている。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動作についてはロボット技術、判断についてはデータの推論技術。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アナログでは不可能だが、デジタルでは、異なる要素の相互転換が可能。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相互変換の技術は障害者のノーマライゼーションに有効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デジタルとアナログ（３）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視覚障害　「見る」情報の「音」「触覚」転換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デジタル文字情報　→　音声読み上げ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音声読み上げソフトで可能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文字以外の「風景」　外出時に必要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映像　→　推論　→　声で指示（将来のこと）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美術品等の鑑賞は　？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デジタルとアナログ（４）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聴覚障害　音を他の要素に転換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声を文字に転換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音声認識ソフトを使用　（実験中）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現段階ではきわめて困難、不完全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音楽等の鑑賞　？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ロボット技術が向上すれば、身体障害も改善される可能性がある。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どのようなことがほかに考えられるか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インターネットと既存メディア（１）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出版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知的エリートとしての書き手→書き手の拡大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出版ではないｐｕｂｌｉｓｈの登場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出版分野の消滅（百科事典）減少（辞書）　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流通経路の変化（小売り書店の減少）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インターネットから出版への新傾向も（電車男）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インターネットと既存メディア（２）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新聞・雑誌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新聞は今後大きく変化する可能性（紙→ファイル）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新聞をとらない世帯が増加（インターネットで閲覧）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広告収入のインターネットへの部分的移動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メールマガジンの増大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検索機能の充実（インターネットによる進歩）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販売網からの圧力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インターネットと既存メディア（３）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ラジオ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もともとテレビに押されていた→独自の存在（活動しながら聞く）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独自の存在のインターネット形態との共存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ラジオの限界をインターネットで補う形態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インターネットに独自のラジオ局（個人でも可能）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インターネットの新しい動向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政治を変える主体の拡大（エリツィン→ジャスミン革命・日本反原発デモ）</a:t>
            </a:r>
          </a:p>
          <a:p>
            <a:pPr eaLnBrk="1" hangingPunct="1"/>
            <a:r>
              <a:rPr lang="ja-JP" altLang="en-US" dirty="0" smtClean="0"/>
              <a:t>事件の情報拡散（ｃｆ　大津いじめ自殺）</a:t>
            </a:r>
          </a:p>
          <a:p>
            <a:pPr eaLnBrk="1" hangingPunct="1"/>
            <a:r>
              <a:rPr lang="ja-JP" altLang="en-US" dirty="0" smtClean="0"/>
              <a:t>旧メディア媒体の一層の統合（テレビ・電子書籍・音楽・電話）</a:t>
            </a:r>
          </a:p>
          <a:p>
            <a:pPr eaLnBrk="1" hangingPunct="1">
              <a:buNone/>
            </a:pPr>
            <a:r>
              <a:rPr lang="ja-JP" altLang="en-US" dirty="0" smtClean="0"/>
              <a:t>　　　　　　　　　⇧</a:t>
            </a:r>
          </a:p>
          <a:p>
            <a:pPr eaLnBrk="1" hangingPunct="1"/>
            <a:r>
              <a:rPr lang="ja-JP" altLang="en-US" dirty="0" smtClean="0"/>
              <a:t>すべてが国際的レベルでおきる（新聞・ラジオ・テレビ等がインターネットを通じて国際的に流通）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インターネットと既存メディア（４）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テレビ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今後テレビとインターネットの融合（しかし、その形態は模索　ホリエモン事件）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既存のテレビは大きな資本が必要（インターネットは大資本を前提としない）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ja-JP" smtClean="0"/>
              <a:t>Video on Demand </a:t>
            </a:r>
            <a:r>
              <a:rPr lang="ja-JP" altLang="en-US" smtClean="0"/>
              <a:t>をインターネットが担う。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ラジオと同様個人のテレビ局が可能</a:t>
            </a:r>
            <a:r>
              <a:rPr lang="en-US" altLang="ja-JP" smtClean="0"/>
              <a:t>(4</a:t>
            </a:r>
            <a:r>
              <a:rPr lang="ja-JP" altLang="en-US" smtClean="0"/>
              <a:t>の形態になる</a:t>
            </a:r>
            <a:r>
              <a:rPr lang="en-US" altLang="ja-JP" smtClean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教育組織の利用が増大</a:t>
            </a:r>
            <a:r>
              <a:rPr lang="en-US" altLang="ja-JP" smtClean="0"/>
              <a:t>(</a:t>
            </a:r>
            <a:r>
              <a:rPr lang="ja-JP" altLang="en-US" smtClean="0"/>
              <a:t>後述</a:t>
            </a:r>
            <a:r>
              <a:rPr lang="en-US" altLang="ja-JP" smtClean="0"/>
              <a:t>)</a:t>
            </a:r>
          </a:p>
          <a:p>
            <a:pPr marL="990600" lvl="1" indent="-533400" eaLnBrk="1" hangingPunct="1"/>
            <a:endParaRPr lang="en-US" altLang="ja-JP" smtClean="0"/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</a:t>
            </a:r>
            <a:r>
              <a:rPr lang="en-US" altLang="ja-JP" smtClean="0"/>
              <a:t>(5)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電話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コンピューターネットワーク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学校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音楽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インターネットが変えたもの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表現主体の爆発的増加</a:t>
            </a:r>
            <a:r>
              <a:rPr lang="en-US" altLang="ja-JP" smtClean="0"/>
              <a:t>(</a:t>
            </a:r>
            <a:r>
              <a:rPr lang="ja-JP" altLang="en-US" smtClean="0"/>
              <a:t>知的エリートから一般市民へ</a:t>
            </a:r>
            <a:r>
              <a:rPr lang="en-US" altLang="ja-JP" smtClean="0"/>
              <a:t>)  </a:t>
            </a:r>
            <a:r>
              <a:rPr lang="ja-JP" altLang="en-US" smtClean="0"/>
              <a:t>表現の自由の現実化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「知」のあり方の変化 「個」の力から「集団」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Linux </a:t>
            </a:r>
            <a:r>
              <a:rPr lang="ja-JP" altLang="en-US" smtClean="0"/>
              <a:t>と </a:t>
            </a:r>
            <a:r>
              <a:rPr lang="en-US" altLang="ja-JP" smtClean="0"/>
              <a:t>Wikipedia  OpenOffice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情報の国家・大資本の独占からの解放（他面誤報・虚報・誹謗等の増加）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個人の情報処理・判断能力が問題となる。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インターネットの影？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人格権侵害の深刻化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個人の名誉・プライバシー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著作権侵害の深刻化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学術専用のときはコピーフリーだった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商用利用で著作権問題の発生（</a:t>
            </a:r>
            <a:r>
              <a:rPr lang="en-US" altLang="ja-JP" smtClean="0"/>
              <a:t>Winny</a:t>
            </a:r>
            <a:r>
              <a:rPr lang="ja-JP" altLang="en-US" smtClean="0"/>
              <a:t>事件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個人間の争いの増大（コミュニケーションの特質　顔の見えないやりとり）　事実か？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個人情報の侵害の危険（セキュリティの必要）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ウィキリークスを考える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日本でのウィキリークス状況</a:t>
            </a:r>
            <a:r>
              <a:rPr lang="en-US" altLang="ja-JP" dirty="0" smtClean="0">
                <a:hlinkClick r:id="rId2"/>
              </a:rPr>
              <a:t>http://www.asahi.com/special/wikileaks/</a:t>
            </a:r>
            <a:endParaRPr lang="ja-JP" altLang="en-US" dirty="0" smtClean="0"/>
          </a:p>
          <a:p>
            <a:r>
              <a:rPr kumimoji="1" lang="ja-JP" altLang="en-US" dirty="0" smtClean="0"/>
              <a:t>ウィキリークスのホームページ</a:t>
            </a:r>
            <a:r>
              <a:rPr lang="en-US" altLang="ja-JP" dirty="0" smtClean="0">
                <a:hlinkClick r:id="rId3"/>
              </a:rPr>
              <a:t>http://wikileaks.org/</a:t>
            </a:r>
            <a:endParaRPr lang="ja-JP" altLang="en-US" dirty="0" smtClean="0"/>
          </a:p>
          <a:p>
            <a:r>
              <a:rPr kumimoji="1" lang="ja-JP" altLang="en-US" smtClean="0"/>
              <a:t>ウィキリークスはテロか正義の情報開示か、あるいは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ファイル:Julian Assange (Norway, March 2010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8665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スノーデン</a:t>
            </a:r>
            <a:r>
              <a:rPr lang="ja-JP" altLang="en-US" dirty="0" smtClean="0"/>
              <a:t>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ＮＳＡで諜報活動をしていたスノーデンが、香港でその内容を一部暴露</a:t>
            </a:r>
          </a:p>
          <a:p>
            <a:r>
              <a:rPr lang="ja-JP" altLang="en-US" dirty="0" smtClean="0"/>
              <a:t>その後亡命問題が</a:t>
            </a:r>
            <a:r>
              <a:rPr lang="ja-JP" altLang="en-US" dirty="0" smtClean="0"/>
              <a:t>長引いている</a:t>
            </a:r>
            <a:r>
              <a:rPr lang="ja-JP" altLang="en-US" dirty="0" smtClean="0"/>
              <a:t>。</a:t>
            </a:r>
          </a:p>
          <a:p>
            <a:r>
              <a:rPr kumimoji="1" lang="ja-JP" altLang="en-US" dirty="0" smtClean="0"/>
              <a:t>アメリカ始め多くの国</a:t>
            </a:r>
            <a:r>
              <a:rPr kumimoji="1" lang="ja-JP" altLang="en-US" dirty="0" smtClean="0"/>
              <a:t>が</a:t>
            </a:r>
            <a:r>
              <a:rPr kumimoji="1" lang="ja-JP" altLang="en-US" dirty="0" smtClean="0"/>
              <a:t>、インターネットや電話等の通信傍受をしていること、アメリカの主要なインターネット関連会社が協力していることが明らかに。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0/Edward_Snowde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30" y="0"/>
            <a:ext cx="56919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ウィキリークスとスノーデン事件から考えるべき課題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情報活動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、安全</a:t>
            </a:r>
            <a:r>
              <a:rPr lang="ja-JP" altLang="en-US" dirty="0" smtClean="0"/>
              <a:t>のため</a:t>
            </a:r>
            <a:r>
              <a:rPr lang="ja-JP" altLang="en-US" dirty="0" smtClean="0"/>
              <a:t>に必要な</a:t>
            </a:r>
            <a:r>
              <a:rPr lang="ja-JP" altLang="en-US" dirty="0" smtClean="0"/>
              <a:t>ことか</a:t>
            </a:r>
            <a:r>
              <a:rPr lang="ja-JP" altLang="en-US" dirty="0" smtClean="0"/>
              <a:t>、国家権力の恣意的な活動</a:t>
            </a:r>
            <a:r>
              <a:rPr lang="ja-JP" altLang="en-US" dirty="0" smtClean="0"/>
              <a:t>か</a:t>
            </a:r>
            <a:r>
              <a:rPr lang="ja-JP" altLang="en-US" dirty="0" smtClean="0"/>
              <a:t>、市民の個人情報の侵害なのか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インターネットと匿名性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インターネットは匿名社会か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電話・郵便などと比較してみよう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ＩＰアドレスの匿名性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インターネットのもつ意味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オープン性　</a:t>
            </a:r>
          </a:p>
          <a:p>
            <a:pPr lvl="1"/>
            <a:r>
              <a:rPr kumimoji="1" lang="ja-JP" altLang="en-US" dirty="0" smtClean="0"/>
              <a:t>情報がオープンとなる（ウィキリークス）</a:t>
            </a:r>
          </a:p>
          <a:p>
            <a:pPr lvl="1"/>
            <a:r>
              <a:rPr lang="ja-JP" altLang="en-US" dirty="0" smtClean="0"/>
              <a:t>情報をオープンにして、共同的作業（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linux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openoffice</a:t>
            </a:r>
            <a:r>
              <a:rPr lang="ja-JP" altLang="en-US" dirty="0" smtClean="0"/>
              <a:t> その他多くの</a:t>
            </a:r>
            <a:r>
              <a:rPr lang="en-US" altLang="ja-JP" dirty="0" smtClean="0"/>
              <a:t>open</a:t>
            </a:r>
            <a:r>
              <a:rPr lang="ja-JP" altLang="en-US" dirty="0" smtClean="0"/>
              <a:t> </a:t>
            </a:r>
            <a:r>
              <a:rPr lang="en-US" altLang="ja-JP" dirty="0" smtClean="0"/>
              <a:t>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soft)</a:t>
            </a:r>
            <a:endParaRPr kumimoji="1" lang="ja-JP" altLang="en-US" dirty="0" smtClean="0"/>
          </a:p>
          <a:p>
            <a:r>
              <a:rPr lang="ja-JP" altLang="en-US" dirty="0" smtClean="0"/>
              <a:t>共同性</a:t>
            </a:r>
          </a:p>
          <a:p>
            <a:r>
              <a:rPr kumimoji="1" lang="ja-JP" altLang="en-US" dirty="0" smtClean="0"/>
              <a:t>自由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インターネットの歴史（１）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ja-JP" altLang="en-US" smtClean="0"/>
              <a:t>１．　　１９６９年国防総省のネットワークとして成立（ＡＲＰＡネット）　対ソ連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　　コンピューターネットワークが攻撃されたときへの備え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２．　その後大学や研究機関を含む。外国にも拡大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３．　１９８４年日本にＪＵＮＥＴ、１９８８年にＷＩＤＥプロジェクト　インターネットに参加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インターネットの歴史（２）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ja-JP" altLang="en-US" smtClean="0"/>
              <a:t>学術専用としての特徴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・学術機関（大学や研究所）の構成員のみが参加することができる。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・完全な言論・表現の自由（フリーソフト等）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・ＩＰアドレスで発進主体が明示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ja-JP" altLang="en-US" smtClean="0"/>
              <a:t>８０年代に軍事関係は別ネットへ以降。その後インターネットは学術専用の国際ネットワークとなった。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インターネットの歴史（３）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１９９２年学術専用から一般商用利用を許可　→　プロバイダーを介して市民が参加可能になる。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画面上はテキスト、画像等はダウンロード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ハイパーリンクの技術が開発され、ＭＯＳＡＩＣ（その後開発者がＮｅｔｓｃａｐｅを開発、マイクロソフトがＩＥで普及）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１９９５年にＷＩＮＤＯＷＳ９５　利用環境が整うことで、爆発的に。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インターネットの歴史（４）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無線（ ＬＡＮ，ＰＨＳでの利用、携帯）の利用　このことにより、屋外でのインターネット接続が可能になった。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回線の速度改善で常時接続が普及　　　　　　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　テキスト中心のコンテンツから、画像や映像を容易に扱うことができるようになった。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３．ブログ等の普及で個人の発進が増大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インターネットの歴史（５）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一般公開当初からの変化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学術機関は専用回線で高速だったが、一般市民は電話回線で低速。（５１２ｋと２８ｋ）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現在の日本では光ファイバーでむしろ一般の方が速い場合がある。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学術機関は今でも固定ＩＰアドレスだから、発信者の特定が容易だが、プロバイダーは動的ＩＰアドレスであるので、発信者の特定はリアルタイムではわからない。（特定は通常可能）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インターネットの歴史（６）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途上国での爆発的普及</a:t>
            </a:r>
          </a:p>
          <a:p>
            <a:r>
              <a:rPr lang="ja-JP" altLang="en-US" dirty="0" smtClean="0"/>
              <a:t>電話網建設での携帯の有利さ</a:t>
            </a:r>
          </a:p>
          <a:p>
            <a:r>
              <a:rPr kumimoji="1" lang="ja-JP" altLang="en-US" dirty="0" smtClean="0"/>
              <a:t>電話とインターネット端末の融合</a:t>
            </a:r>
          </a:p>
          <a:p>
            <a:r>
              <a:rPr lang="ja-JP" altLang="en-US" dirty="0" smtClean="0"/>
              <a:t>家の電話から個人の電話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の転換</a:t>
            </a:r>
          </a:p>
          <a:p>
            <a:r>
              <a:rPr kumimoji="1" lang="ja-JP" altLang="en-US" dirty="0" smtClean="0"/>
              <a:t>常時インターネットアクセスが可能に</a:t>
            </a:r>
          </a:p>
          <a:p>
            <a:r>
              <a:rPr lang="ja-JP" altLang="en-US" dirty="0" smtClean="0"/>
              <a:t>政治的呼びかけ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の即時の反応</a:t>
            </a:r>
          </a:p>
          <a:p>
            <a:r>
              <a:rPr kumimoji="1" lang="ja-JP" altLang="en-US" dirty="0" smtClean="0"/>
              <a:t>多くの政治的事件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おける大きな</a:t>
            </a:r>
            <a:r>
              <a:rPr kumimoji="1" lang="ja-JP" altLang="en-US" dirty="0" smtClean="0"/>
              <a:t>役割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965</Words>
  <Application>Microsoft Office PowerPoint</Application>
  <PresentationFormat>画面に合わせる (4:3)</PresentationFormat>
  <Paragraphs>168</Paragraphs>
  <Slides>29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標準デザイン</vt:lpstr>
      <vt:lpstr>インターネットと国際社会</vt:lpstr>
      <vt:lpstr>インターネットの新しい動向</vt:lpstr>
      <vt:lpstr>インターネットのもつ意味</vt:lpstr>
      <vt:lpstr>インターネットの歴史（１）</vt:lpstr>
      <vt:lpstr>インターネットの歴史（２）</vt:lpstr>
      <vt:lpstr>インターネットの歴史（３）</vt:lpstr>
      <vt:lpstr>インターネットの歴史（４）</vt:lpstr>
      <vt:lpstr>インターネットの歴史（５）</vt:lpstr>
      <vt:lpstr>インターネットの歴史（６）</vt:lpstr>
      <vt:lpstr>インターネットとは何か（１）</vt:lpstr>
      <vt:lpstr>インターネットとは何か（２）</vt:lpstr>
      <vt:lpstr>インターネットとは何か（３）</vt:lpstr>
      <vt:lpstr>デジタルとアナログ(1)</vt:lpstr>
      <vt:lpstr>デジタルとアナログ（２）</vt:lpstr>
      <vt:lpstr>デジタルとアナログ（３）</vt:lpstr>
      <vt:lpstr>デジタルとアナログ（４）</vt:lpstr>
      <vt:lpstr>インターネットと既存メディア（１）</vt:lpstr>
      <vt:lpstr>インターネットと既存メディア（２）</vt:lpstr>
      <vt:lpstr>インターネットと既存メディア（３）</vt:lpstr>
      <vt:lpstr>インターネットと既存メディア（４）</vt:lpstr>
      <vt:lpstr>インターネットと既存メディア(5)</vt:lpstr>
      <vt:lpstr>インターネットが変えたもの</vt:lpstr>
      <vt:lpstr>インターネットの影？</vt:lpstr>
      <vt:lpstr>ウィキリークスを考える</vt:lpstr>
      <vt:lpstr>スライド 25</vt:lpstr>
      <vt:lpstr>スノーデン事件</vt:lpstr>
      <vt:lpstr>スライド 27</vt:lpstr>
      <vt:lpstr>ウィキリークスとスノーデン事件から考えるべき課題</vt:lpstr>
      <vt:lpstr>インターネットと匿名性</vt:lpstr>
    </vt:vector>
  </TitlesOfParts>
  <Company>ＢＵＮＫＹＯ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インターネットと国際社会</dc:title>
  <dc:creator>Owner</dc:creator>
  <cp:lastModifiedBy>wakei</cp:lastModifiedBy>
  <cp:revision>15</cp:revision>
  <dcterms:created xsi:type="dcterms:W3CDTF">2006-07-02T01:48:15Z</dcterms:created>
  <dcterms:modified xsi:type="dcterms:W3CDTF">2013-07-19T03:15:09Z</dcterms:modified>
</cp:coreProperties>
</file>