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0" r:id="rId5"/>
    <p:sldId id="259" r:id="rId6"/>
    <p:sldId id="262" r:id="rId7"/>
    <p:sldId id="263" r:id="rId8"/>
    <p:sldId id="261" r:id="rId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2" y="-8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A41678F-6611-4526-8535-8271A8B56F95}"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1DAED25-19D0-4E61-AA38-506AF11E138B}"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713D3CB-E508-4E30-81A3-8CB968400FC4}"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EEB4A42-D7A5-4089-BF3A-8CF3220E2755}"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372E6A9-BC1E-498B-AD13-4CCE096E3810}"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A22A388-51F0-4747-8881-028597DBB13B}"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835DF2B-E2A2-42D8-BBA6-863F3EE5B7E7}"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9984B9F1-297F-4C56-B772-1F3A74FCB304}"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0E0A5359-3583-496B-91EE-E74C0EEA19C8}"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45993E8-3292-4C90-B56D-9309CC17E707}"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145351F-1E75-470D-8E47-FCCBEAB9B05C}"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BC21E7E-8FC8-41F3-BB1F-3B02EEB0F5C3}"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ja.wikipedia.org/wiki/%E6%9D%A1%E7%B4%84" TargetMode="External"/><Relationship Id="rId2" Type="http://schemas.openxmlformats.org/officeDocument/2006/relationships/hyperlink" Target="http://ja.wikipedia.org/wiki/%E5%B8%B8%E5%B1%85%E6%89%8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国際人権論</a:t>
            </a:r>
          </a:p>
        </p:txBody>
      </p:sp>
      <p:sp>
        <p:nvSpPr>
          <p:cNvPr id="2051" name="Rectangle 3"/>
          <p:cNvSpPr>
            <a:spLocks noGrp="1" noChangeArrowheads="1"/>
          </p:cNvSpPr>
          <p:nvPr>
            <p:ph type="subTitle" idx="1"/>
          </p:nvPr>
        </p:nvSpPr>
        <p:spPr/>
        <p:txBody>
          <a:bodyPr/>
          <a:lstStyle/>
          <a:p>
            <a:r>
              <a:rPr lang="ja-JP" altLang="en-US"/>
              <a:t>地域差なのか差別なのか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a:t>人権論の</a:t>
            </a:r>
            <a:r>
              <a:rPr lang="ja-JP" altLang="en-US" dirty="0" smtClean="0"/>
              <a:t>基本１</a:t>
            </a:r>
            <a:endParaRPr lang="ja-JP" altLang="en-US" dirty="0"/>
          </a:p>
        </p:txBody>
      </p:sp>
      <p:sp>
        <p:nvSpPr>
          <p:cNvPr id="3075" name="Rectangle 3"/>
          <p:cNvSpPr>
            <a:spLocks noGrp="1" noChangeArrowheads="1"/>
          </p:cNvSpPr>
          <p:nvPr>
            <p:ph type="body" idx="1"/>
          </p:nvPr>
        </p:nvSpPr>
        <p:spPr/>
        <p:txBody>
          <a:bodyPr/>
          <a:lstStyle/>
          <a:p>
            <a:r>
              <a:rPr lang="ja-JP" altLang="en-US" dirty="0" smtClean="0"/>
              <a:t>人権は無意味なのか</a:t>
            </a:r>
            <a:endParaRPr lang="en-US" altLang="ja-JP" dirty="0" smtClean="0"/>
          </a:p>
          <a:p>
            <a:r>
              <a:rPr lang="ja-JP" altLang="en-US" dirty="0" smtClean="0"/>
              <a:t>権利</a:t>
            </a:r>
            <a:r>
              <a:rPr lang="ja-JP" altLang="en-US" dirty="0"/>
              <a:t>の主体の</a:t>
            </a:r>
            <a:r>
              <a:rPr lang="ja-JP" altLang="en-US" dirty="0" smtClean="0"/>
              <a:t>問題（権利の二重性）</a:t>
            </a:r>
            <a:endParaRPr lang="ja-JP" altLang="en-US" dirty="0"/>
          </a:p>
          <a:p>
            <a:pPr>
              <a:buFontTx/>
              <a:buNone/>
            </a:pPr>
            <a:r>
              <a:rPr lang="ja-JP" altLang="en-US" dirty="0"/>
              <a:t>　　　人間としての権利　　</a:t>
            </a:r>
          </a:p>
          <a:p>
            <a:pPr>
              <a:buFontTx/>
              <a:buNone/>
            </a:pPr>
            <a:r>
              <a:rPr lang="ja-JP" altLang="en-US" dirty="0"/>
              <a:t>　　　市民としての権利　公民権</a:t>
            </a:r>
          </a:p>
          <a:p>
            <a:r>
              <a:rPr lang="ja-JP" altLang="en-US" dirty="0"/>
              <a:t>権利保護の主体の問題</a:t>
            </a:r>
          </a:p>
          <a:p>
            <a:pPr>
              <a:buFontTx/>
              <a:buNone/>
            </a:pPr>
            <a:r>
              <a:rPr lang="ja-JP" altLang="en-US" dirty="0"/>
              <a:t>　　　国家　→　国家の民主主義・</a:t>
            </a:r>
            <a:r>
              <a:rPr lang="ja-JP" altLang="en-US" dirty="0" smtClean="0"/>
              <a:t>経済力に依存</a:t>
            </a:r>
            <a:endParaRPr lang="ja-JP" altLang="en-US" dirty="0"/>
          </a:p>
          <a:p>
            <a:pPr>
              <a:buFontTx/>
              <a:buNone/>
            </a:pPr>
            <a:r>
              <a:rPr lang="ja-JP" altLang="en-US" dirty="0"/>
              <a:t>　　　　　　　　　　　↓</a:t>
            </a:r>
          </a:p>
          <a:p>
            <a:pPr>
              <a:buFontTx/>
              <a:buNone/>
            </a:pPr>
            <a:r>
              <a:rPr lang="ja-JP" altLang="en-US" dirty="0"/>
              <a:t>　　　　　　国際人権の必要</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人権論の基本２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国籍　</a:t>
            </a:r>
          </a:p>
          <a:p>
            <a:pPr lvl="1"/>
            <a:r>
              <a:rPr kumimoji="1" lang="ja-JP" altLang="en-US" dirty="0" smtClean="0"/>
              <a:t>属人主義と属地主義</a:t>
            </a:r>
          </a:p>
          <a:p>
            <a:pPr lvl="1"/>
            <a:r>
              <a:rPr lang="ja-JP" altLang="en-US" dirty="0" smtClean="0"/>
              <a:t>単独国籍と</a:t>
            </a:r>
            <a:r>
              <a:rPr lang="ja-JP" altLang="en-US" dirty="0"/>
              <a:t>二重</a:t>
            </a:r>
            <a:r>
              <a:rPr lang="ja-JP" altLang="en-US" dirty="0" smtClean="0"/>
              <a:t>国籍</a:t>
            </a:r>
          </a:p>
          <a:p>
            <a:r>
              <a:rPr kumimoji="1" lang="ja-JP" altLang="en-US" dirty="0" smtClean="0"/>
              <a:t>国際人権規約の拘束性</a:t>
            </a:r>
          </a:p>
          <a:p>
            <a:pPr lvl="1"/>
            <a:r>
              <a:rPr lang="ja-JP" altLang="en-US" dirty="0" smtClean="0"/>
              <a:t>選択議定書　権利侵害された個人が通報できる</a:t>
            </a:r>
          </a:p>
          <a:p>
            <a:pPr lvl="1"/>
            <a:r>
              <a:rPr kumimoji="1" lang="ja-JP" altLang="en-US" dirty="0" smtClean="0"/>
              <a:t>日本は</a:t>
            </a:r>
            <a:r>
              <a:rPr kumimoji="1" lang="ja-JP" altLang="en-US" dirty="0"/>
              <a:t>未加盟</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国際人権の難しさ</a:t>
            </a:r>
          </a:p>
        </p:txBody>
      </p:sp>
      <p:sp>
        <p:nvSpPr>
          <p:cNvPr id="6147" name="Rectangle 3"/>
          <p:cNvSpPr>
            <a:spLocks noGrp="1" noChangeArrowheads="1"/>
          </p:cNvSpPr>
          <p:nvPr>
            <p:ph type="body" idx="1"/>
          </p:nvPr>
        </p:nvSpPr>
        <p:spPr/>
        <p:txBody>
          <a:bodyPr/>
          <a:lstStyle/>
          <a:p>
            <a:r>
              <a:rPr lang="ja-JP" altLang="en-US" dirty="0"/>
              <a:t>人権レベルの国際的</a:t>
            </a:r>
            <a:r>
              <a:rPr lang="ja-JP" altLang="en-US" dirty="0" smtClean="0"/>
              <a:t>多様性（次ページ）</a:t>
            </a:r>
            <a:endParaRPr lang="ja-JP" altLang="en-US" dirty="0"/>
          </a:p>
          <a:p>
            <a:r>
              <a:rPr lang="ja-JP" altLang="en-US" dirty="0"/>
              <a:t>人権抑圧状況の他国からの干渉（内政干渉か</a:t>
            </a:r>
            <a:r>
              <a:rPr lang="ja-JP" altLang="en-US" dirty="0" smtClean="0"/>
              <a:t>）</a:t>
            </a:r>
          </a:p>
          <a:p>
            <a:pPr>
              <a:buNone/>
            </a:pPr>
            <a:r>
              <a:rPr lang="ja-JP" altLang="en-US" dirty="0"/>
              <a:t>　</a:t>
            </a:r>
            <a:r>
              <a:rPr lang="ja-JP" altLang="en-US" dirty="0" smtClean="0"/>
              <a:t>　ｃｆ昨年来のアラブ革命　リビア（カダフィ）とシリア（アサド）　北朝鮮は？</a:t>
            </a:r>
            <a:endParaRPr lang="ja-JP" altLang="en-US" dirty="0"/>
          </a:p>
          <a:p>
            <a:r>
              <a:rPr lang="ja-JP" altLang="en-US" dirty="0"/>
              <a:t>人権の国家による保護という限定</a:t>
            </a:r>
          </a:p>
          <a:p>
            <a:r>
              <a:rPr lang="ja-JP" altLang="en-US" dirty="0"/>
              <a:t>国際機関による人権の</a:t>
            </a:r>
            <a:r>
              <a:rPr lang="ja-JP" altLang="en-US" dirty="0" smtClean="0"/>
              <a:t>義務化　困難も</a:t>
            </a:r>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dirty="0"/>
              <a:t>人権状況の</a:t>
            </a:r>
            <a:r>
              <a:rPr lang="ja-JP" altLang="en-US" dirty="0" smtClean="0"/>
              <a:t>多様性</a:t>
            </a:r>
            <a:endParaRPr lang="ja-JP" altLang="en-US" dirty="0"/>
          </a:p>
        </p:txBody>
      </p:sp>
      <p:sp>
        <p:nvSpPr>
          <p:cNvPr id="5123" name="Rectangle 3"/>
          <p:cNvSpPr>
            <a:spLocks noGrp="1" noChangeArrowheads="1"/>
          </p:cNvSpPr>
          <p:nvPr>
            <p:ph type="body" idx="1"/>
          </p:nvPr>
        </p:nvSpPr>
        <p:spPr/>
        <p:txBody>
          <a:bodyPr/>
          <a:lstStyle/>
          <a:p>
            <a:pPr>
              <a:lnSpc>
                <a:spcPct val="80000"/>
              </a:lnSpc>
            </a:pPr>
            <a:r>
              <a:rPr lang="ja-JP" altLang="en-US" sz="2800" dirty="0"/>
              <a:t>死刑制度</a:t>
            </a:r>
          </a:p>
          <a:p>
            <a:pPr>
              <a:lnSpc>
                <a:spcPct val="80000"/>
              </a:lnSpc>
              <a:buFontTx/>
              <a:buNone/>
            </a:pPr>
            <a:r>
              <a:rPr lang="ja-JP" altLang="en-US" sz="2800" dirty="0"/>
              <a:t>　　　死刑制度は反人権的制度なのか</a:t>
            </a:r>
          </a:p>
          <a:p>
            <a:pPr>
              <a:lnSpc>
                <a:spcPct val="80000"/>
              </a:lnSpc>
              <a:buFontTx/>
              <a:buNone/>
            </a:pPr>
            <a:r>
              <a:rPr lang="ja-JP" altLang="en-US" sz="2800" dirty="0"/>
              <a:t>　　　　先進国で存続はアメリカの一部と日本</a:t>
            </a:r>
          </a:p>
          <a:p>
            <a:pPr>
              <a:lnSpc>
                <a:spcPct val="80000"/>
              </a:lnSpc>
              <a:buFontTx/>
              <a:buNone/>
            </a:pPr>
            <a:r>
              <a:rPr lang="ja-JP" altLang="en-US" sz="2800" dirty="0"/>
              <a:t>　　　　麻薬所持で死刑のオランダ人・中国で死刑の日　　本人</a:t>
            </a:r>
          </a:p>
          <a:p>
            <a:pPr>
              <a:lnSpc>
                <a:spcPct val="80000"/>
              </a:lnSpc>
            </a:pPr>
            <a:r>
              <a:rPr lang="ja-JP" altLang="en-US" sz="2800" dirty="0"/>
              <a:t>離婚・中絶</a:t>
            </a:r>
          </a:p>
          <a:p>
            <a:pPr>
              <a:lnSpc>
                <a:spcPct val="80000"/>
              </a:lnSpc>
              <a:buFontTx/>
              <a:buNone/>
            </a:pPr>
            <a:r>
              <a:rPr lang="ja-JP" altLang="en-US" sz="2800" dirty="0"/>
              <a:t>　　　イスラムとキリスト教系近代国家の</a:t>
            </a:r>
            <a:r>
              <a:rPr lang="ja-JP" altLang="en-US" sz="2800" dirty="0" smtClean="0"/>
              <a:t>対立点</a:t>
            </a:r>
          </a:p>
          <a:p>
            <a:pPr>
              <a:lnSpc>
                <a:spcPct val="80000"/>
              </a:lnSpc>
              <a:buFontTx/>
              <a:buNone/>
            </a:pPr>
            <a:r>
              <a:rPr lang="ja-JP" altLang="en-US" sz="2800" dirty="0"/>
              <a:t>　</a:t>
            </a:r>
            <a:r>
              <a:rPr lang="ja-JP" altLang="en-US" sz="2800" dirty="0" smtClean="0"/>
              <a:t>　　ｃｆ　ハーグ条約</a:t>
            </a:r>
            <a:endParaRPr lang="ja-JP" altLang="en-US" sz="2800" dirty="0"/>
          </a:p>
          <a:p>
            <a:pPr>
              <a:lnSpc>
                <a:spcPct val="80000"/>
              </a:lnSpc>
              <a:buFontTx/>
              <a:buNone/>
            </a:pPr>
            <a:r>
              <a:rPr lang="ja-JP" altLang="en-US" sz="2800" dirty="0"/>
              <a:t>・　臓器</a:t>
            </a:r>
            <a:r>
              <a:rPr lang="ja-JP" altLang="en-US" sz="2800" dirty="0" smtClean="0"/>
              <a:t>移植法</a:t>
            </a:r>
          </a:p>
          <a:p>
            <a:pPr>
              <a:lnSpc>
                <a:spcPct val="80000"/>
              </a:lnSpc>
              <a:buFontTx/>
              <a:buNone/>
            </a:pPr>
            <a:endParaRPr lang="ja-JP"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ハーグ条約１</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子の利益の保護を目的 として、親権を侵害する国境を越えた子どもの強制的な連れ去りや引き止めなどがあったときに、迅速かつ確実に子どもをもとの国(</a:t>
            </a:r>
            <a:r>
              <a:rPr lang="ja-JP" altLang="ja-JP" dirty="0" smtClean="0">
                <a:hlinkClick r:id="rId2" action="ppaction://hlinkfile" tooltip="常居所"/>
              </a:rPr>
              <a:t>常居所地</a:t>
            </a:r>
            <a:r>
              <a:rPr lang="ja-JP" altLang="ja-JP" dirty="0" smtClean="0"/>
              <a:t>)に返還する国際協力の仕組み等を定める </a:t>
            </a:r>
            <a:r>
              <a:rPr lang="ja-JP" altLang="ja-JP" dirty="0" smtClean="0">
                <a:hlinkClick r:id="rId3" action="ppaction://hlinkfile" tooltip="条約"/>
              </a:rPr>
              <a:t>多国間条約</a:t>
            </a:r>
            <a:endParaRPr lang="ja-JP" altLang="en-US" dirty="0" smtClean="0"/>
          </a:p>
          <a:p>
            <a:r>
              <a:rPr kumimoji="1" lang="ja-JP" altLang="en-US" dirty="0" smtClean="0"/>
              <a:t>欧米は</a:t>
            </a:r>
            <a:r>
              <a:rPr kumimoji="1" lang="ja-JP" altLang="en-US" dirty="0"/>
              <a:t>ほとんど</a:t>
            </a:r>
            <a:r>
              <a:rPr kumimoji="1" lang="ja-JP" altLang="en-US" dirty="0" smtClean="0"/>
              <a:t>が加盟</a:t>
            </a:r>
            <a:r>
              <a:rPr kumimoji="1" lang="ja-JP" altLang="en-US" dirty="0"/>
              <a:t>し</a:t>
            </a:r>
            <a:r>
              <a:rPr kumimoji="1" lang="ja-JP" altLang="en-US" dirty="0" smtClean="0"/>
              <a:t>、それ以外はほとんど加盟</a:t>
            </a:r>
            <a:r>
              <a:rPr kumimoji="1" lang="ja-JP" altLang="en-US" dirty="0"/>
              <a:t>していない</a:t>
            </a:r>
            <a:r>
              <a:rPr kumimoji="1" lang="ja-JP" altLang="en-US" dirty="0" smtClean="0"/>
              <a:t>。日本は菅内閣が加盟を閣議決定して、現在国内法整備中（離婚後アメリカから子を連れ去った女性への非難から、日本の未加盟に圧力）</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ハーグ条約２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欧米（全部が同じというわけではない）と日本の家族法の違い</a:t>
            </a:r>
          </a:p>
          <a:p>
            <a:pPr lvl="1"/>
            <a:r>
              <a:rPr kumimoji="1" lang="ja-JP" altLang="en-US" dirty="0" smtClean="0"/>
              <a:t>単独親権と共同親権</a:t>
            </a:r>
          </a:p>
          <a:p>
            <a:pPr lvl="1"/>
            <a:r>
              <a:rPr lang="ja-JP" altLang="en-US" dirty="0" smtClean="0"/>
              <a:t>面接交渉権</a:t>
            </a:r>
          </a:p>
          <a:p>
            <a:pPr lvl="1"/>
            <a:r>
              <a:rPr kumimoji="1" lang="ja-JP" altLang="en-US" dirty="0" smtClean="0"/>
              <a:t>子の略取（犯罪か否か）</a:t>
            </a:r>
          </a:p>
          <a:p>
            <a:r>
              <a:rPr lang="ja-JP" altLang="en-US" dirty="0" smtClean="0"/>
              <a:t>指摘される問題点</a:t>
            </a:r>
          </a:p>
          <a:p>
            <a:pPr lvl="1"/>
            <a:r>
              <a:rPr kumimoji="1" lang="ja-JP" altLang="en-US" dirty="0"/>
              <a:t>在留資格</a:t>
            </a:r>
            <a:r>
              <a:rPr kumimoji="1" lang="ja-JP" altLang="en-US" dirty="0" smtClean="0"/>
              <a:t>・経済的問題</a:t>
            </a:r>
          </a:p>
          <a:p>
            <a:pPr lvl="1"/>
            <a:r>
              <a:rPr lang="ja-JP" altLang="en-US" dirty="0" smtClean="0"/>
              <a:t>返還後の</a:t>
            </a:r>
            <a:r>
              <a:rPr lang="ja-JP" altLang="en-US" dirty="0"/>
              <a:t>監督</a:t>
            </a:r>
            <a:r>
              <a:rPr lang="ja-JP" altLang="en-US" dirty="0" smtClean="0"/>
              <a:t>・ＤＶ</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国際人権に関わる国内問題</a:t>
            </a:r>
          </a:p>
        </p:txBody>
      </p:sp>
      <p:sp>
        <p:nvSpPr>
          <p:cNvPr id="7171" name="Rectangle 3"/>
          <p:cNvSpPr>
            <a:spLocks noGrp="1" noChangeArrowheads="1"/>
          </p:cNvSpPr>
          <p:nvPr>
            <p:ph type="body" idx="1"/>
          </p:nvPr>
        </p:nvSpPr>
        <p:spPr/>
        <p:txBody>
          <a:bodyPr/>
          <a:lstStyle/>
          <a:p>
            <a:r>
              <a:rPr lang="ja-JP" altLang="en-US"/>
              <a:t>外国人参政権</a:t>
            </a:r>
          </a:p>
          <a:p>
            <a:r>
              <a:rPr lang="ja-JP" altLang="en-US"/>
              <a:t>外国人公務就任権</a:t>
            </a:r>
          </a:p>
          <a:p>
            <a:r>
              <a:rPr lang="ja-JP" altLang="en-US"/>
              <a:t>高校無償化と外国人学校</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159</TotalTime>
  <Words>240</Words>
  <Application>Microsoft Office PowerPoint</Application>
  <PresentationFormat>画面に合わせる (4:3)</PresentationFormat>
  <Paragraphs>48</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Arial</vt:lpstr>
      <vt:lpstr>ＭＳ Ｐゴシック</vt:lpstr>
      <vt:lpstr>ＭＳ Ｐ明朝</vt:lpstr>
      <vt:lpstr>標準デザイン</vt:lpstr>
      <vt:lpstr>国際人権論</vt:lpstr>
      <vt:lpstr>人権論の基本１</vt:lpstr>
      <vt:lpstr>人権論の基本２</vt:lpstr>
      <vt:lpstr>国際人権の難しさ</vt:lpstr>
      <vt:lpstr>人権状況の多様性</vt:lpstr>
      <vt:lpstr>ハーグ条約１</vt:lpstr>
      <vt:lpstr>ハーグ条約２</vt:lpstr>
      <vt:lpstr>国際人権に関わる国内問題</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国際人権論</dc:title>
  <dc:creator>wakei</dc:creator>
  <cp:lastModifiedBy>wakei</cp:lastModifiedBy>
  <cp:revision>14</cp:revision>
  <dcterms:created xsi:type="dcterms:W3CDTF">2004-12-06T03:24:15Z</dcterms:created>
  <dcterms:modified xsi:type="dcterms:W3CDTF">2012-07-13T01:33:37Z</dcterms:modified>
</cp:coreProperties>
</file>