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6" r:id="rId5"/>
    <p:sldId id="264" r:id="rId6"/>
    <p:sldId id="265" r:id="rId7"/>
    <p:sldId id="257" r:id="rId8"/>
    <p:sldId id="258" r:id="rId9"/>
    <p:sldId id="261" r:id="rId10"/>
    <p:sldId id="262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E505F-3880-43D8-8FB6-C12DB52824F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2447C-B666-42F0-A7D9-61E44CED4AB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B2149-FA49-4D6A-AA9F-BEA9B0BF934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1264D-2C35-4284-B217-0B32F3F4778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3F846-581F-409A-89FF-C1EAEEDF678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33040-336C-4E89-B7AC-80BFC71C899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F99CD-1477-4BCF-B71A-C2DF4F470F3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A8C40-6E95-4DE9-AAFB-AC570F0511F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C8757-243C-4398-8016-EFDA7A94881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D4C1A-D4AE-47B6-A918-1384F6C489C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47D9D-C58D-4865-BBFC-EE8A808F4D0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BE3E89A-C3C6-4174-83D1-4592F8B9282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言語の問題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母語・母国語・国際語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国際的コミュニケーションは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国際語としての英語</a:t>
            </a:r>
          </a:p>
          <a:p>
            <a:pPr eaLnBrk="1" hangingPunct="1"/>
            <a:r>
              <a:rPr lang="ja-JP" altLang="en-US" dirty="0" smtClean="0"/>
              <a:t>英語以外の言語を学ぶ意味</a:t>
            </a:r>
            <a:r>
              <a:rPr lang="ja-JP" altLang="en-US" dirty="0" smtClean="0"/>
              <a:t>は</a:t>
            </a:r>
          </a:p>
          <a:p>
            <a:pPr eaLnBrk="1" hangingPunct="1"/>
            <a:r>
              <a:rPr lang="ja-JP" altLang="en-US" dirty="0" smtClean="0"/>
              <a:t>新たなバイリンガリズムの登場</a:t>
            </a:r>
          </a:p>
          <a:p>
            <a:pPr lvl="1" eaLnBrk="1" hangingPunct="1"/>
            <a:r>
              <a:rPr lang="ja-JP" altLang="en-US" dirty="0" smtClean="0"/>
              <a:t>複数言語を修得</a:t>
            </a:r>
            <a:r>
              <a:rPr lang="ja-JP" altLang="en-US" dirty="0" smtClean="0"/>
              <a:t>すること</a:t>
            </a:r>
            <a:r>
              <a:rPr lang="ja-JP" altLang="en-US" dirty="0" smtClean="0"/>
              <a:t>を原則</a:t>
            </a:r>
            <a:r>
              <a:rPr lang="ja-JP" altLang="en-US" dirty="0" smtClean="0"/>
              <a:t>と</a:t>
            </a:r>
            <a:r>
              <a:rPr lang="ja-JP" altLang="en-US" dirty="0" smtClean="0"/>
              <a:t>する</a:t>
            </a:r>
          </a:p>
          <a:p>
            <a:pPr lvl="1" eaLnBrk="1" hangingPunct="1"/>
            <a:r>
              <a:rPr lang="ja-JP" altLang="en-US" dirty="0" smtClean="0"/>
              <a:t>シンガポール</a:t>
            </a:r>
            <a:r>
              <a:rPr lang="ja-JP" altLang="en-US" dirty="0" smtClean="0"/>
              <a:t>・ＥＵ　北欧も実態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インターネットは世界の言語をどう変えるか</a:t>
            </a:r>
          </a:p>
          <a:p>
            <a:pPr lvl="1" eaLnBrk="1" hangingPunct="1"/>
            <a:r>
              <a:rPr lang="ja-JP" altLang="en-US" dirty="0" smtClean="0"/>
              <a:t>英語の普及</a:t>
            </a:r>
          </a:p>
          <a:p>
            <a:pPr lvl="1" eaLnBrk="1" hangingPunct="1"/>
            <a:r>
              <a:rPr lang="ja-JP" altLang="en-US" dirty="0" smtClean="0"/>
              <a:t>マイナー言語の</a:t>
            </a:r>
            <a:r>
              <a:rPr lang="ja-JP" altLang="en-US" dirty="0" smtClean="0"/>
              <a:t>存続・強化</a:t>
            </a:r>
            <a:endParaRPr lang="ja-JP" altLang="en-US" dirty="0" smtClean="0"/>
          </a:p>
          <a:p>
            <a:pPr eaLnBrk="1" hangingPunct="1">
              <a:buNone/>
            </a:pPr>
            <a:endParaRPr lang="ja-JP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バベルの話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ja-JP" sz="1800" smtClean="0"/>
              <a:t>1 </a:t>
            </a:r>
            <a:r>
              <a:rPr lang="ja-JP" altLang="en-US" sz="1800" smtClean="0"/>
              <a:t>世界中は同じ言葉を使って、同じように話していた。</a:t>
            </a:r>
            <a:br>
              <a:rPr lang="ja-JP" altLang="en-US" sz="1800" smtClean="0"/>
            </a:br>
            <a:r>
              <a:rPr lang="en-US" altLang="ja-JP" sz="1800" smtClean="0"/>
              <a:t>2 </a:t>
            </a:r>
            <a:r>
              <a:rPr lang="ja-JP" altLang="en-US" sz="1800" smtClean="0"/>
              <a:t>東の方から移動してきた人々は、シンアルの地に平野を見つけ、そこに住み着いた。</a:t>
            </a:r>
            <a:br>
              <a:rPr lang="ja-JP" altLang="en-US" sz="1800" smtClean="0"/>
            </a:br>
            <a:r>
              <a:rPr lang="en-US" altLang="ja-JP" sz="1800" smtClean="0"/>
              <a:t>3 </a:t>
            </a:r>
            <a:r>
              <a:rPr lang="ja-JP" altLang="en-US" sz="1800" smtClean="0"/>
              <a:t>彼らは「れんがを作り、それをよく焼こう」と話し合った。石の代わりにれんがを、しっくいの代わりにアスファルトを用いた。</a:t>
            </a:r>
            <a:br>
              <a:rPr lang="ja-JP" altLang="en-US" sz="1800" smtClean="0"/>
            </a:br>
            <a:r>
              <a:rPr lang="en-US" altLang="ja-JP" sz="1800" smtClean="0"/>
              <a:t>4 </a:t>
            </a:r>
            <a:r>
              <a:rPr lang="ja-JP" altLang="en-US" sz="1800" smtClean="0"/>
              <a:t>彼らは、「さあ、天まで届く塔のある町を建て、有名になろう。そして、全地に散らされることのないようにしよう」と言った。</a:t>
            </a:r>
            <a:br>
              <a:rPr lang="ja-JP" altLang="en-US" sz="1800" smtClean="0"/>
            </a:br>
            <a:r>
              <a:rPr lang="en-US" altLang="ja-JP" sz="1800" smtClean="0"/>
              <a:t>5 </a:t>
            </a:r>
            <a:r>
              <a:rPr lang="ja-JP" altLang="en-US" sz="1800" smtClean="0"/>
              <a:t>主は降ってきて、人の子らが建てた、塔のあるこの町を見て、</a:t>
            </a:r>
            <a:br>
              <a:rPr lang="ja-JP" altLang="en-US" sz="1800" smtClean="0"/>
            </a:br>
            <a:r>
              <a:rPr lang="en-US" altLang="ja-JP" sz="1800" smtClean="0"/>
              <a:t>6 </a:t>
            </a:r>
            <a:r>
              <a:rPr lang="ja-JP" altLang="en-US" sz="1800" smtClean="0"/>
              <a:t>言われた。「彼らは一つの民で、皆一つの言葉を話しているから、このようなことをし始めたのだ。これでは、彼らが何を企てても、妨げることはできない。</a:t>
            </a:r>
            <a:br>
              <a:rPr lang="ja-JP" altLang="en-US" sz="1800" smtClean="0"/>
            </a:br>
            <a:r>
              <a:rPr lang="en-US" altLang="ja-JP" sz="1800" smtClean="0"/>
              <a:t>7 </a:t>
            </a:r>
            <a:r>
              <a:rPr lang="ja-JP" altLang="en-US" sz="1800" smtClean="0"/>
              <a:t>我々は降って行って、直ちに彼らの言葉を混乱させ、互いの言葉が聞き分けられぬようにしてしまおう。」</a:t>
            </a:r>
            <a:br>
              <a:rPr lang="ja-JP" altLang="en-US" sz="1800" smtClean="0"/>
            </a:br>
            <a:r>
              <a:rPr lang="en-US" altLang="ja-JP" sz="1800" smtClean="0"/>
              <a:t>8 </a:t>
            </a:r>
            <a:r>
              <a:rPr lang="ja-JP" altLang="en-US" sz="1800" smtClean="0"/>
              <a:t>主は彼らをそこから全地に散らされたので、彼らはこの町の建設をやめた。</a:t>
            </a:r>
            <a:br>
              <a:rPr lang="ja-JP" altLang="en-US" sz="1800" smtClean="0"/>
            </a:br>
            <a:r>
              <a:rPr lang="en-US" altLang="ja-JP" sz="1800" smtClean="0"/>
              <a:t>9 </a:t>
            </a:r>
            <a:r>
              <a:rPr lang="ja-JP" altLang="en-US" sz="1800" smtClean="0"/>
              <a:t>こういうわけで、この町の名前はバベルと呼ばれた。主がそこで全地の言葉を混乱（バラル）させ、また、主がそこから彼らを全地に散らされたからである。</a:t>
            </a:r>
            <a:br>
              <a:rPr lang="ja-JP" altLang="en-US" sz="1800" smtClean="0"/>
            </a:br>
            <a:r>
              <a:rPr lang="en-US" altLang="ja-JP" sz="1800" smtClean="0"/>
              <a:t>(</a:t>
            </a:r>
            <a:r>
              <a:rPr lang="ja-JP" altLang="en-US" sz="1800" smtClean="0"/>
              <a:t>「新共同訳聖書」　創世記</a:t>
            </a:r>
            <a:r>
              <a:rPr lang="en-US" altLang="ja-JP" sz="1800" smtClean="0"/>
              <a:t>11.1-8)</a:t>
            </a:r>
          </a:p>
          <a:p>
            <a:pPr eaLnBrk="1" hangingPunct="1">
              <a:lnSpc>
                <a:spcPct val="80000"/>
              </a:lnSpc>
            </a:pPr>
            <a:endParaRPr lang="en-US" altLang="ja-JP" sz="1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ヨハネ福音書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In the beginning was the Word, and the Word was with God, and the Word was God. He was with God in the beginning. </a:t>
            </a:r>
            <a:br>
              <a:rPr lang="en-US" altLang="ja-JP" smtClean="0"/>
            </a:br>
            <a:r>
              <a:rPr lang="en-US" altLang="ja-JP" smtClean="0"/>
              <a:t>(John 1:1,2)</a:t>
            </a:r>
            <a:br>
              <a:rPr lang="en-US" altLang="ja-JP" smtClean="0"/>
            </a:br>
            <a:r>
              <a:rPr lang="ja-JP" altLang="en-US" smtClean="0"/>
              <a:t>　初めに、ことばがあった。ことばは神とともにあった。ことばは神であった。この方は、初めに神とともにおられた。　（ヨハネ１：１、２）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言語に関わる紛争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カナダ　ケベック州の独立運動</a:t>
            </a:r>
          </a:p>
          <a:p>
            <a:r>
              <a:rPr lang="ja-JP" altLang="en-US" dirty="0" smtClean="0"/>
              <a:t>ベルギー　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北部（オランダ語）と南部（フランス語）の対立　北部の独立志向</a:t>
            </a:r>
          </a:p>
          <a:p>
            <a:pPr lvl="1"/>
            <a:r>
              <a:rPr lang="ja-JP" altLang="en-US" dirty="0" smtClean="0"/>
              <a:t>移民</a:t>
            </a:r>
            <a:r>
              <a:rPr lang="ja-JP" altLang="en-US" dirty="0" smtClean="0"/>
              <a:t>に</a:t>
            </a:r>
            <a:r>
              <a:rPr lang="ja-JP" altLang="en-US" dirty="0" smtClean="0"/>
              <a:t>よるアラビア語公用語要求</a:t>
            </a:r>
          </a:p>
          <a:p>
            <a:r>
              <a:rPr lang="ja-JP" altLang="en-US" dirty="0" smtClean="0"/>
              <a:t>スリランカ　１９８３年から２００９年まで内戦</a:t>
            </a:r>
          </a:p>
          <a:p>
            <a:pPr lvl="1"/>
            <a:r>
              <a:rPr lang="ja-JP" altLang="en-US" dirty="0" smtClean="0"/>
              <a:t>イギリスからの独立語、シンハラ人とタミル人の対立→シンハラ語を公用語にしてタミル人を排除→内戦</a:t>
            </a:r>
          </a:p>
          <a:p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言葉の発生と分化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言葉は人類７００万年の歴史のなかで、極最近になって発生した。（起源については、科学的究明がほとんど不可能。連続説、不連続説、文化社会説等）</a:t>
            </a:r>
          </a:p>
          <a:p>
            <a:r>
              <a:rPr lang="ja-JP" altLang="en-US" dirty="0" smtClean="0"/>
              <a:t>あらゆる言語は音声のみの形態から出発</a:t>
            </a:r>
          </a:p>
          <a:p>
            <a:r>
              <a:rPr kumimoji="1" lang="ja-JP" altLang="en-US" dirty="0" smtClean="0"/>
              <a:t>ある文明の段階で文字が考案される（ウィキペディアによると３０程度の系統の文字）</a:t>
            </a:r>
          </a:p>
          <a:p>
            <a:r>
              <a:rPr lang="ja-JP" altLang="en-US" dirty="0" smtClean="0"/>
              <a:t>文字をもった言語ともたない言語に分化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国家言語の発生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国家による認定言語が発生</a:t>
            </a:r>
          </a:p>
          <a:p>
            <a:r>
              <a:rPr lang="ja-JP" altLang="en-US" dirty="0" smtClean="0"/>
              <a:t>強大</a:t>
            </a:r>
            <a:r>
              <a:rPr lang="ja-JP" altLang="en-US" dirty="0" smtClean="0"/>
              <a:t>な</a:t>
            </a:r>
            <a:r>
              <a:rPr lang="ja-JP" altLang="en-US" dirty="0" smtClean="0"/>
              <a:t>帝国が支配的言語を</a:t>
            </a:r>
            <a:r>
              <a:rPr lang="ja-JP" altLang="en-US" dirty="0" smtClean="0"/>
              <a:t>形成　</a:t>
            </a:r>
            <a:r>
              <a:rPr lang="ja-JP" altLang="en-US" dirty="0" smtClean="0"/>
              <a:t>ラテン語、漢語、アラビア語</a:t>
            </a:r>
          </a:p>
          <a:p>
            <a:r>
              <a:rPr kumimoji="1" lang="ja-JP" altLang="en-US" dirty="0" smtClean="0"/>
              <a:t>民族国家が成立</a:t>
            </a:r>
            <a:r>
              <a:rPr kumimoji="1" lang="ja-JP" altLang="en-US" dirty="0" smtClean="0"/>
              <a:t>し</a:t>
            </a:r>
            <a:r>
              <a:rPr kumimoji="1" lang="ja-JP" altLang="en-US" dirty="0" smtClean="0"/>
              <a:t>、民族語</a:t>
            </a:r>
            <a:r>
              <a:rPr kumimoji="1" lang="ja-JP" altLang="en-US" dirty="0" smtClean="0"/>
              <a:t>が</a:t>
            </a:r>
            <a:r>
              <a:rPr kumimoji="1" lang="ja-JP" altLang="en-US" dirty="0" smtClean="0"/>
              <a:t>「国語」となって分化（ドイツ語、フランス語、英語）</a:t>
            </a:r>
          </a:p>
          <a:p>
            <a:r>
              <a:rPr kumimoji="1" lang="ja-JP" altLang="en-US" dirty="0" smtClean="0"/>
              <a:t>植民地な拡大が複雑な言語状況をより深刻に（支配的国際語・強力な国語・抑圧される民族語・国語に含まれない方言）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言語の諸側面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日常語・公用語・教育語の一致・不一致</a:t>
            </a:r>
          </a:p>
          <a:p>
            <a:pPr eaLnBrk="1" hangingPunct="1"/>
            <a:r>
              <a:rPr lang="ja-JP" altLang="en-US" smtClean="0"/>
              <a:t>言語はなぜ「国語」になるか。</a:t>
            </a:r>
          </a:p>
          <a:p>
            <a:pPr eaLnBrk="1" hangingPunct="1"/>
            <a:r>
              <a:rPr lang="ja-JP" altLang="en-US" smtClean="0"/>
              <a:t>日本語はいくつあるのか。世界のいくつ言語があるのか。（？３０００～８０００）</a:t>
            </a:r>
          </a:p>
          <a:p>
            <a:pPr eaLnBrk="1" hangingPunct="1"/>
            <a:r>
              <a:rPr lang="ja-JP" altLang="en-US" smtClean="0"/>
              <a:t>なぜ、上記言語の不一致が起きるのか。</a:t>
            </a:r>
          </a:p>
          <a:p>
            <a:pPr eaLnBrk="1" hangingPunct="1"/>
            <a:r>
              <a:rPr lang="ja-JP" altLang="en-US" smtClean="0"/>
              <a:t>言語と平等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国家と言語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１国家１言語の国</a:t>
            </a:r>
          </a:p>
          <a:p>
            <a:pPr eaLnBrk="1" hangingPunct="1"/>
            <a:r>
              <a:rPr lang="ja-JP" altLang="en-US" smtClean="0"/>
              <a:t>１国家複数言語（公用語）の国</a:t>
            </a:r>
          </a:p>
          <a:p>
            <a:pPr eaLnBrk="1" hangingPunct="1"/>
            <a:r>
              <a:rPr lang="ja-JP" altLang="en-US" smtClean="0"/>
              <a:t>１国家内で公用語と日常語が異なる国</a:t>
            </a:r>
          </a:p>
          <a:p>
            <a:pPr eaLnBrk="1" hangingPunct="1"/>
            <a:r>
              <a:rPr lang="ja-JP" altLang="en-US" smtClean="0"/>
              <a:t>国家連合で複数言語</a:t>
            </a:r>
          </a:p>
          <a:p>
            <a:pPr eaLnBrk="1" hangingPunct="1"/>
            <a:r>
              <a:rPr lang="ja-JP" altLang="en-US" smtClean="0"/>
              <a:t>旧植民地の言語は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先進国の言語政策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フランス型　ひとつの公用語を国民全体に</a:t>
            </a:r>
          </a:p>
          <a:p>
            <a:pPr eaLnBrk="1" hangingPunct="1"/>
            <a:r>
              <a:rPr lang="ja-JP" altLang="en-US" dirty="0" smtClean="0"/>
              <a:t>ソ連型　公用語をもたない。言語の</a:t>
            </a:r>
            <a:r>
              <a:rPr lang="ja-JP" altLang="en-US" dirty="0" smtClean="0"/>
              <a:t>平等</a:t>
            </a:r>
          </a:p>
          <a:p>
            <a:pPr eaLnBrk="1" hangingPunct="1"/>
            <a:r>
              <a:rPr lang="ja-JP" altLang="en-US" dirty="0" smtClean="0"/>
              <a:t>　</a:t>
            </a:r>
            <a:r>
              <a:rPr lang="ja-JP" altLang="en-US" dirty="0" smtClean="0"/>
              <a:t>現在のＥＵに影響？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バイリンガリズムの問題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アメリカとヨーロッパ</a:t>
            </a:r>
          </a:p>
          <a:p>
            <a:pPr eaLnBrk="1" hangingPunct="1"/>
            <a:r>
              <a:rPr lang="ja-JP" altLang="en-US" dirty="0" smtClean="0"/>
              <a:t>ＥＵの言語</a:t>
            </a:r>
            <a:r>
              <a:rPr lang="ja-JP" altLang="en-US" dirty="0" smtClean="0"/>
              <a:t>問題（建前と実態）</a:t>
            </a:r>
            <a:endParaRPr lang="ja-JP" altLang="en-US" dirty="0" smtClean="0"/>
          </a:p>
          <a:p>
            <a:pPr eaLnBrk="1" hangingPunct="1"/>
            <a:r>
              <a:rPr lang="ja-JP" altLang="en-US" dirty="0" smtClean="0"/>
              <a:t>言語と平等（マイフェア・レディ、リタと教授）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294</Words>
  <Application>Microsoft Office PowerPoint</Application>
  <PresentationFormat>画面に合わせる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標準デザイン</vt:lpstr>
      <vt:lpstr>言語の問題</vt:lpstr>
      <vt:lpstr>バベルの話</vt:lpstr>
      <vt:lpstr>ヨハネ福音書</vt:lpstr>
      <vt:lpstr>言語に関わる紛争</vt:lpstr>
      <vt:lpstr>言葉の発生と分化</vt:lpstr>
      <vt:lpstr>国家言語の発生</vt:lpstr>
      <vt:lpstr>言語の諸側面</vt:lpstr>
      <vt:lpstr>国家と言語</vt:lpstr>
      <vt:lpstr>先進国の言語政策</vt:lpstr>
      <vt:lpstr>国際的コミュニケーションは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言語の問題</dc:title>
  <dc:creator>wakei</dc:creator>
  <cp:lastModifiedBy>wakei</cp:lastModifiedBy>
  <cp:revision>12</cp:revision>
  <dcterms:created xsi:type="dcterms:W3CDTF">2008-06-01T12:32:47Z</dcterms:created>
  <dcterms:modified xsi:type="dcterms:W3CDTF">2013-06-14T12:08:58Z</dcterms:modified>
</cp:coreProperties>
</file>