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53"/>
  </p:notesMasterIdLst>
  <p:sldIdLst>
    <p:sldId id="256" r:id="rId3"/>
    <p:sldId id="296" r:id="rId4"/>
    <p:sldId id="294" r:id="rId5"/>
    <p:sldId id="257" r:id="rId6"/>
    <p:sldId id="258" r:id="rId7"/>
    <p:sldId id="302" r:id="rId8"/>
    <p:sldId id="303" r:id="rId9"/>
    <p:sldId id="259" r:id="rId10"/>
    <p:sldId id="260" r:id="rId11"/>
    <p:sldId id="261" r:id="rId12"/>
    <p:sldId id="262" r:id="rId13"/>
    <p:sldId id="263" r:id="rId14"/>
    <p:sldId id="264" r:id="rId15"/>
    <p:sldId id="265" r:id="rId16"/>
    <p:sldId id="266" r:id="rId17"/>
    <p:sldId id="267" r:id="rId18"/>
    <p:sldId id="268" r:id="rId19"/>
    <p:sldId id="269" r:id="rId20"/>
    <p:sldId id="270" r:id="rId21"/>
    <p:sldId id="271" r:id="rId22"/>
    <p:sldId id="272" r:id="rId23"/>
    <p:sldId id="273" r:id="rId24"/>
    <p:sldId id="274" r:id="rId25"/>
    <p:sldId id="275" r:id="rId26"/>
    <p:sldId id="276" r:id="rId27"/>
    <p:sldId id="277" r:id="rId28"/>
    <p:sldId id="278" r:id="rId29"/>
    <p:sldId id="279" r:id="rId30"/>
    <p:sldId id="282" r:id="rId31"/>
    <p:sldId id="304" r:id="rId32"/>
    <p:sldId id="286" r:id="rId33"/>
    <p:sldId id="309" r:id="rId34"/>
    <p:sldId id="310" r:id="rId35"/>
    <p:sldId id="311" r:id="rId36"/>
    <p:sldId id="305" r:id="rId37"/>
    <p:sldId id="306" r:id="rId38"/>
    <p:sldId id="307" r:id="rId39"/>
    <p:sldId id="308" r:id="rId40"/>
    <p:sldId id="299" r:id="rId41"/>
    <p:sldId id="297" r:id="rId42"/>
    <p:sldId id="298" r:id="rId43"/>
    <p:sldId id="300" r:id="rId44"/>
    <p:sldId id="287" r:id="rId45"/>
    <p:sldId id="288" r:id="rId46"/>
    <p:sldId id="289" r:id="rId47"/>
    <p:sldId id="290" r:id="rId48"/>
    <p:sldId id="291" r:id="rId49"/>
    <p:sldId id="285" r:id="rId50"/>
    <p:sldId id="301" r:id="rId51"/>
    <p:sldId id="295" r:id="rId52"/>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9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ltLang="ja-JP"/>
          </a:p>
        </p:txBody>
      </p:sp>
      <p:sp>
        <p:nvSpPr>
          <p:cNvPr id="4813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smtClean="0"/>
            </a:lvl1pPr>
          </a:lstStyle>
          <a:p>
            <a:pPr>
              <a:defRPr/>
            </a:pPr>
            <a:endParaRPr lang="en-US" altLang="ja-JP"/>
          </a:p>
        </p:txBody>
      </p:sp>
      <p:sp>
        <p:nvSpPr>
          <p:cNvPr id="419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48133"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4813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ltLang="ja-JP"/>
          </a:p>
        </p:txBody>
      </p:sp>
      <p:sp>
        <p:nvSpPr>
          <p:cNvPr id="4813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smtClean="0"/>
            </a:lvl1pPr>
          </a:lstStyle>
          <a:p>
            <a:pPr>
              <a:defRPr/>
            </a:pPr>
            <a:fld id="{D60B54DD-1E2A-4974-AAB3-2C7B6E987681}" type="slidenum">
              <a:rPr lang="en-US" altLang="ja-JP"/>
              <a:pPr>
                <a:defRPr/>
              </a:pPr>
              <a:t>&lt;#&gt;</a:t>
            </a:fld>
            <a:endParaRPr lang="en-US" altLang="ja-JP"/>
          </a:p>
        </p:txBody>
      </p:sp>
    </p:spTree>
    <p:extLst>
      <p:ext uri="{BB962C8B-B14F-4D97-AF65-F5344CB8AC3E}">
        <p14:creationId xmlns:p14="http://schemas.microsoft.com/office/powerpoint/2010/main" xmlns="" val="337645394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03DA49-6132-4D93-B22E-4AE260B0A46B}" type="slidenum">
              <a:rPr lang="en-US" altLang="ja-JP"/>
              <a:pPr>
                <a:defRPr/>
              </a:pPr>
              <a:t>&lt;#&gt;</a:t>
            </a:fld>
            <a:endParaRPr lang="en-US" altLang="ja-JP"/>
          </a:p>
        </p:txBody>
      </p:sp>
    </p:spTree>
    <p:extLst>
      <p:ext uri="{BB962C8B-B14F-4D97-AF65-F5344CB8AC3E}">
        <p14:creationId xmlns:p14="http://schemas.microsoft.com/office/powerpoint/2010/main" xmlns="" val="604750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870172A-C17D-4980-8FAE-1B267337B42F}" type="slidenum">
              <a:rPr lang="en-US" altLang="ja-JP"/>
              <a:pPr>
                <a:defRPr/>
              </a:pPr>
              <a:t>&lt;#&gt;</a:t>
            </a:fld>
            <a:endParaRPr lang="en-US" altLang="ja-JP"/>
          </a:p>
        </p:txBody>
      </p:sp>
    </p:spTree>
    <p:extLst>
      <p:ext uri="{BB962C8B-B14F-4D97-AF65-F5344CB8AC3E}">
        <p14:creationId xmlns:p14="http://schemas.microsoft.com/office/powerpoint/2010/main" xmlns="" val="31653549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D1161449-BB5D-45A4-817B-69BCE9F8575A}" type="slidenum">
              <a:rPr lang="en-US" altLang="ja-JP"/>
              <a:pPr>
                <a:defRPr/>
              </a:pPr>
              <a:t>&lt;#&gt;</a:t>
            </a:fld>
            <a:endParaRPr lang="en-US" altLang="ja-JP"/>
          </a:p>
        </p:txBody>
      </p:sp>
    </p:spTree>
    <p:extLst>
      <p:ext uri="{BB962C8B-B14F-4D97-AF65-F5344CB8AC3E}">
        <p14:creationId xmlns:p14="http://schemas.microsoft.com/office/powerpoint/2010/main" xmlns="" val="410990592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2F0B357E-74FD-432B-BCD7-C184D586A9E2}"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69585409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72F27623-5FA0-4502-B699-5F48EB72F338}"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704537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42E7CB4B-E102-4D6E-A231-A0F725257E04}"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24495895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FB55D008-B9FD-417C-A740-09F71EE94D62}"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4694743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endParaRPr lang="en-US" altLang="ja-JP">
              <a:solidFill>
                <a:srgbClr val="000000"/>
              </a:solidFill>
            </a:endParaRPr>
          </a:p>
        </p:txBody>
      </p:sp>
      <p:sp>
        <p:nvSpPr>
          <p:cNvPr id="8" name="フッター プレースホルダー 7"/>
          <p:cNvSpPr>
            <a:spLocks noGrp="1"/>
          </p:cNvSpPr>
          <p:nvPr>
            <p:ph type="ftr" sz="quarter" idx="11"/>
          </p:nvPr>
        </p:nvSpPr>
        <p:spPr/>
        <p:txBody>
          <a:bodyPr/>
          <a:lstStyle>
            <a:lvl1pPr>
              <a:defRPr/>
            </a:lvl1pPr>
          </a:lstStyle>
          <a:p>
            <a:endParaRPr lang="en-US" altLang="ja-JP">
              <a:solidFill>
                <a:srgbClr val="000000"/>
              </a:solidFill>
            </a:endParaRPr>
          </a:p>
        </p:txBody>
      </p:sp>
      <p:sp>
        <p:nvSpPr>
          <p:cNvPr id="9" name="スライド番号プレースホルダー 8"/>
          <p:cNvSpPr>
            <a:spLocks noGrp="1"/>
          </p:cNvSpPr>
          <p:nvPr>
            <p:ph type="sldNum" sz="quarter" idx="12"/>
          </p:nvPr>
        </p:nvSpPr>
        <p:spPr/>
        <p:txBody>
          <a:bodyPr/>
          <a:lstStyle>
            <a:lvl1pPr>
              <a:defRPr/>
            </a:lvl1pPr>
          </a:lstStyle>
          <a:p>
            <a:fld id="{2534C838-34B6-423E-AD49-19423D8BED7F}"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7110951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endParaRPr lang="en-US" altLang="ja-JP">
              <a:solidFill>
                <a:srgbClr val="000000"/>
              </a:solidFill>
            </a:endParaRPr>
          </a:p>
        </p:txBody>
      </p:sp>
      <p:sp>
        <p:nvSpPr>
          <p:cNvPr id="4" name="フッター プレースホルダー 3"/>
          <p:cNvSpPr>
            <a:spLocks noGrp="1"/>
          </p:cNvSpPr>
          <p:nvPr>
            <p:ph type="ftr" sz="quarter" idx="11"/>
          </p:nvPr>
        </p:nvSpPr>
        <p:spPr/>
        <p:txBody>
          <a:bodyPr/>
          <a:lstStyle>
            <a:lvl1pPr>
              <a:defRPr/>
            </a:lvl1pPr>
          </a:lstStyle>
          <a:p>
            <a:endParaRPr lang="en-US" altLang="ja-JP">
              <a:solidFill>
                <a:srgbClr val="000000"/>
              </a:solidFill>
            </a:endParaRPr>
          </a:p>
        </p:txBody>
      </p:sp>
      <p:sp>
        <p:nvSpPr>
          <p:cNvPr id="5" name="スライド番号プレースホルダー 4"/>
          <p:cNvSpPr>
            <a:spLocks noGrp="1"/>
          </p:cNvSpPr>
          <p:nvPr>
            <p:ph type="sldNum" sz="quarter" idx="12"/>
          </p:nvPr>
        </p:nvSpPr>
        <p:spPr/>
        <p:txBody>
          <a:bodyPr/>
          <a:lstStyle>
            <a:lvl1pPr>
              <a:defRPr/>
            </a:lvl1pPr>
          </a:lstStyle>
          <a:p>
            <a:fld id="{552E8CE2-AF8F-4400-98A0-BCB1BCE7456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91838170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endParaRPr lang="en-US" altLang="ja-JP">
              <a:solidFill>
                <a:srgbClr val="000000"/>
              </a:solidFill>
            </a:endParaRPr>
          </a:p>
        </p:txBody>
      </p:sp>
      <p:sp>
        <p:nvSpPr>
          <p:cNvPr id="3" name="フッター プレースホルダー 2"/>
          <p:cNvSpPr>
            <a:spLocks noGrp="1"/>
          </p:cNvSpPr>
          <p:nvPr>
            <p:ph type="ftr" sz="quarter" idx="11"/>
          </p:nvPr>
        </p:nvSpPr>
        <p:spPr/>
        <p:txBody>
          <a:bodyPr/>
          <a:lstStyle>
            <a:lvl1pPr>
              <a:defRPr/>
            </a:lvl1pPr>
          </a:lstStyle>
          <a:p>
            <a:endParaRPr lang="en-US" altLang="ja-JP">
              <a:solidFill>
                <a:srgbClr val="000000"/>
              </a:solidFill>
            </a:endParaRPr>
          </a:p>
        </p:txBody>
      </p:sp>
      <p:sp>
        <p:nvSpPr>
          <p:cNvPr id="4" name="スライド番号プレースホルダー 3"/>
          <p:cNvSpPr>
            <a:spLocks noGrp="1"/>
          </p:cNvSpPr>
          <p:nvPr>
            <p:ph type="sldNum" sz="quarter" idx="12"/>
          </p:nvPr>
        </p:nvSpPr>
        <p:spPr/>
        <p:txBody>
          <a:bodyPr/>
          <a:lstStyle>
            <a:lvl1pPr>
              <a:defRPr/>
            </a:lvl1pPr>
          </a:lstStyle>
          <a:p>
            <a:fld id="{A0E2D60D-39E0-4A49-8BC1-AF3F88B5D12C}"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423392471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84B041B7-ECCB-47CA-A36D-3A5588611C96}"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0039111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018DEF-EE4A-41D8-B1A1-B2B8008C9B9C}" type="slidenum">
              <a:rPr lang="en-US" altLang="ja-JP"/>
              <a:pPr>
                <a:defRPr/>
              </a:pPr>
              <a:t>&lt;#&gt;</a:t>
            </a:fld>
            <a:endParaRPr lang="en-US" altLang="ja-JP"/>
          </a:p>
        </p:txBody>
      </p:sp>
    </p:spTree>
    <p:extLst>
      <p:ext uri="{BB962C8B-B14F-4D97-AF65-F5344CB8AC3E}">
        <p14:creationId xmlns:p14="http://schemas.microsoft.com/office/powerpoint/2010/main" xmlns="" val="13739985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日付プレースホルダー 4"/>
          <p:cNvSpPr>
            <a:spLocks noGrp="1"/>
          </p:cNvSpPr>
          <p:nvPr>
            <p:ph type="dt" sz="half" idx="10"/>
          </p:nvPr>
        </p:nvSpPr>
        <p:spPr/>
        <p:txBody>
          <a:bodyPr/>
          <a:lstStyle>
            <a:lvl1pPr>
              <a:defRPr/>
            </a:lvl1pPr>
          </a:lstStyle>
          <a:p>
            <a:endParaRPr lang="en-US" altLang="ja-JP">
              <a:solidFill>
                <a:srgbClr val="000000"/>
              </a:solidFill>
            </a:endParaRPr>
          </a:p>
        </p:txBody>
      </p:sp>
      <p:sp>
        <p:nvSpPr>
          <p:cNvPr id="6" name="フッター プレースホルダー 5"/>
          <p:cNvSpPr>
            <a:spLocks noGrp="1"/>
          </p:cNvSpPr>
          <p:nvPr>
            <p:ph type="ftr" sz="quarter" idx="11"/>
          </p:nvPr>
        </p:nvSpPr>
        <p:spPr/>
        <p:txBody>
          <a:bodyPr/>
          <a:lstStyle>
            <a:lvl1pPr>
              <a:defRPr/>
            </a:lvl1pPr>
          </a:lstStyle>
          <a:p>
            <a:endParaRPr lang="en-US" altLang="ja-JP">
              <a:solidFill>
                <a:srgbClr val="000000"/>
              </a:solidFill>
            </a:endParaRPr>
          </a:p>
        </p:txBody>
      </p:sp>
      <p:sp>
        <p:nvSpPr>
          <p:cNvPr id="7" name="スライド番号プレースホルダー 6"/>
          <p:cNvSpPr>
            <a:spLocks noGrp="1"/>
          </p:cNvSpPr>
          <p:nvPr>
            <p:ph type="sldNum" sz="quarter" idx="12"/>
          </p:nvPr>
        </p:nvSpPr>
        <p:spPr/>
        <p:txBody>
          <a:bodyPr/>
          <a:lstStyle>
            <a:lvl1pPr>
              <a:defRPr/>
            </a:lvl1pPr>
          </a:lstStyle>
          <a:p>
            <a:fld id="{289C15A1-5935-4971-B42F-B2D35E6B99F3}"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36811834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9A988114-5F01-4B93-8D65-9E63EFF1D5C0}"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18481524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endParaRPr lang="en-US" altLang="ja-JP">
              <a:solidFill>
                <a:srgbClr val="000000"/>
              </a:solidFill>
            </a:endParaRPr>
          </a:p>
        </p:txBody>
      </p:sp>
      <p:sp>
        <p:nvSpPr>
          <p:cNvPr id="5" name="フッター プレースホルダー 4"/>
          <p:cNvSpPr>
            <a:spLocks noGrp="1"/>
          </p:cNvSpPr>
          <p:nvPr>
            <p:ph type="ftr" sz="quarter" idx="11"/>
          </p:nvPr>
        </p:nvSpPr>
        <p:spPr/>
        <p:txBody>
          <a:bodyPr/>
          <a:lstStyle>
            <a:lvl1pPr>
              <a:defRPr/>
            </a:lvl1pPr>
          </a:lstStyle>
          <a:p>
            <a:endParaRPr lang="en-US" altLang="ja-JP">
              <a:solidFill>
                <a:srgbClr val="000000"/>
              </a:solidFill>
            </a:endParaRPr>
          </a:p>
        </p:txBody>
      </p:sp>
      <p:sp>
        <p:nvSpPr>
          <p:cNvPr id="6" name="スライド番号プレースホルダー 5"/>
          <p:cNvSpPr>
            <a:spLocks noGrp="1"/>
          </p:cNvSpPr>
          <p:nvPr>
            <p:ph type="sldNum" sz="quarter" idx="12"/>
          </p:nvPr>
        </p:nvSpPr>
        <p:spPr/>
        <p:txBody>
          <a:bodyPr/>
          <a:lstStyle>
            <a:lvl1pPr>
              <a:defRPr/>
            </a:lvl1pPr>
          </a:lstStyle>
          <a:p>
            <a:fld id="{0791D59B-F0CD-4F5A-BDD5-A37D97F60B7D}"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64942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447EE79A-EECB-4954-B01A-C61389C6EF13}" type="slidenum">
              <a:rPr lang="en-US" altLang="ja-JP"/>
              <a:pPr>
                <a:defRPr/>
              </a:pPr>
              <a:t>&lt;#&gt;</a:t>
            </a:fld>
            <a:endParaRPr lang="en-US" altLang="ja-JP"/>
          </a:p>
        </p:txBody>
      </p:sp>
    </p:spTree>
    <p:extLst>
      <p:ext uri="{BB962C8B-B14F-4D97-AF65-F5344CB8AC3E}">
        <p14:creationId xmlns:p14="http://schemas.microsoft.com/office/powerpoint/2010/main" xmlns="" val="2526045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5CE9BFD-3177-4940-98BF-A7FA669F9595}" type="slidenum">
              <a:rPr lang="en-US" altLang="ja-JP"/>
              <a:pPr>
                <a:defRPr/>
              </a:pPr>
              <a:t>&lt;#&gt;</a:t>
            </a:fld>
            <a:endParaRPr lang="en-US" altLang="ja-JP"/>
          </a:p>
        </p:txBody>
      </p:sp>
    </p:spTree>
    <p:extLst>
      <p:ext uri="{BB962C8B-B14F-4D97-AF65-F5344CB8AC3E}">
        <p14:creationId xmlns:p14="http://schemas.microsoft.com/office/powerpoint/2010/main" xmlns="" val="1590950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5B0A8D3F-156B-463E-8974-BEA61FCE46B4}" type="slidenum">
              <a:rPr lang="en-US" altLang="ja-JP"/>
              <a:pPr>
                <a:defRPr/>
              </a:pPr>
              <a:t>&lt;#&gt;</a:t>
            </a:fld>
            <a:endParaRPr lang="en-US" altLang="ja-JP"/>
          </a:p>
        </p:txBody>
      </p:sp>
    </p:spTree>
    <p:extLst>
      <p:ext uri="{BB962C8B-B14F-4D97-AF65-F5344CB8AC3E}">
        <p14:creationId xmlns:p14="http://schemas.microsoft.com/office/powerpoint/2010/main" xmlns="" val="27360302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7E8E2F4E-BA5C-4675-93E9-265CC28FE359}" type="slidenum">
              <a:rPr lang="en-US" altLang="ja-JP"/>
              <a:pPr>
                <a:defRPr/>
              </a:pPr>
              <a:t>&lt;#&gt;</a:t>
            </a:fld>
            <a:endParaRPr lang="en-US" altLang="ja-JP"/>
          </a:p>
        </p:txBody>
      </p:sp>
    </p:spTree>
    <p:extLst>
      <p:ext uri="{BB962C8B-B14F-4D97-AF65-F5344CB8AC3E}">
        <p14:creationId xmlns:p14="http://schemas.microsoft.com/office/powerpoint/2010/main" xmlns="" val="3176965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93551F1E-4AD9-46F1-92D9-0AE39EC5625A}" type="slidenum">
              <a:rPr lang="en-US" altLang="ja-JP"/>
              <a:pPr>
                <a:defRPr/>
              </a:pPr>
              <a:t>&lt;#&gt;</a:t>
            </a:fld>
            <a:endParaRPr lang="en-US" altLang="ja-JP"/>
          </a:p>
        </p:txBody>
      </p:sp>
    </p:spTree>
    <p:extLst>
      <p:ext uri="{BB962C8B-B14F-4D97-AF65-F5344CB8AC3E}">
        <p14:creationId xmlns:p14="http://schemas.microsoft.com/office/powerpoint/2010/main" xmlns="" val="11567311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A92DAA0-AB34-4265-A177-23FFAD09F02E}" type="slidenum">
              <a:rPr lang="en-US" altLang="ja-JP"/>
              <a:pPr>
                <a:defRPr/>
              </a:pPr>
              <a:t>&lt;#&gt;</a:t>
            </a:fld>
            <a:endParaRPr lang="en-US" altLang="ja-JP"/>
          </a:p>
        </p:txBody>
      </p:sp>
    </p:spTree>
    <p:extLst>
      <p:ext uri="{BB962C8B-B14F-4D97-AF65-F5344CB8AC3E}">
        <p14:creationId xmlns:p14="http://schemas.microsoft.com/office/powerpoint/2010/main" xmlns="" val="11620959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6265218D-A4A5-4CD9-847E-2ACEEFDE3414}" type="slidenum">
              <a:rPr lang="en-US" altLang="ja-JP"/>
              <a:pPr>
                <a:defRPr/>
              </a:pPr>
              <a:t>&lt;#&gt;</a:t>
            </a:fld>
            <a:endParaRPr lang="en-US" altLang="ja-JP"/>
          </a:p>
        </p:txBody>
      </p:sp>
    </p:spTree>
    <p:extLst>
      <p:ext uri="{BB962C8B-B14F-4D97-AF65-F5344CB8AC3E}">
        <p14:creationId xmlns:p14="http://schemas.microsoft.com/office/powerpoint/2010/main" xmlns="" val="1404335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en-US" altLang="ja-JP"/>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1CF3D81B-F4BB-4556-AA24-C7106777A9C3}" type="slidenum">
              <a:rPr lang="en-US" altLang="ja-JP"/>
              <a:pPr>
                <a:defRPr/>
              </a:pPr>
              <a:t>&lt;#&gt;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Arial" charset="0"/>
          <a:ea typeface="ＭＳ Ｐゴシック" charset="-128"/>
        </a:defRPr>
      </a:lvl2pPr>
      <a:lvl3pPr algn="ctr" rtl="0" eaLnBrk="0" fontAlgn="base" hangingPunct="0">
        <a:spcBef>
          <a:spcPct val="0"/>
        </a:spcBef>
        <a:spcAft>
          <a:spcPct val="0"/>
        </a:spcAft>
        <a:defRPr kumimoji="1" sz="4400">
          <a:solidFill>
            <a:schemeClr val="tx2"/>
          </a:solidFill>
          <a:latin typeface="Arial" charset="0"/>
          <a:ea typeface="ＭＳ Ｐゴシック" charset="-128"/>
        </a:defRPr>
      </a:lvl3pPr>
      <a:lvl4pPr algn="ctr" rtl="0" eaLnBrk="0" fontAlgn="base" hangingPunct="0">
        <a:spcBef>
          <a:spcPct val="0"/>
        </a:spcBef>
        <a:spcAft>
          <a:spcPct val="0"/>
        </a:spcAft>
        <a:defRPr kumimoji="1" sz="4400">
          <a:solidFill>
            <a:schemeClr val="tx2"/>
          </a:solidFill>
          <a:latin typeface="Arial" charset="0"/>
          <a:ea typeface="ＭＳ Ｐゴシック" charset="-128"/>
        </a:defRPr>
      </a:lvl4pPr>
      <a:lvl5pPr algn="ctr" rtl="0" eaLnBrk="0" fontAlgn="base" hangingPunct="0">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ja-JP">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ja-JP">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A269FA5-BD21-467C-9C0F-B4BCEAB33FB6}" type="slidenum">
              <a:rPr lang="en-US" altLang="ja-JP">
                <a:solidFill>
                  <a:srgbClr val="000000"/>
                </a:solidFill>
              </a:rPr>
              <a:pPr/>
              <a:t>&lt;#&gt;</a:t>
            </a:fld>
            <a:endParaRPr lang="en-US" altLang="ja-JP">
              <a:solidFill>
                <a:srgbClr val="000000"/>
              </a:solidFill>
            </a:endParaRPr>
          </a:p>
        </p:txBody>
      </p:sp>
    </p:spTree>
    <p:extLst>
      <p:ext uri="{BB962C8B-B14F-4D97-AF65-F5344CB8AC3E}">
        <p14:creationId xmlns:p14="http://schemas.microsoft.com/office/powerpoint/2010/main" xmlns="" val="298736252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fontAlgn="base">
        <a:spcBef>
          <a:spcPct val="0"/>
        </a:spcBef>
        <a:spcAft>
          <a:spcPct val="0"/>
        </a:spcAft>
        <a:defRPr kumimoji="1" sz="4400">
          <a:solidFill>
            <a:schemeClr val="tx2"/>
          </a:solidFill>
          <a:latin typeface="+mj-lt"/>
          <a:ea typeface="+mj-ea"/>
          <a:cs typeface="+mj-cs"/>
        </a:defRPr>
      </a:lvl1pPr>
      <a:lvl2pPr algn="ctr" rtl="0" fontAlgn="base">
        <a:spcBef>
          <a:spcPct val="0"/>
        </a:spcBef>
        <a:spcAft>
          <a:spcPct val="0"/>
        </a:spcAft>
        <a:defRPr kumimoji="1" sz="4400">
          <a:solidFill>
            <a:schemeClr val="tx2"/>
          </a:solidFill>
          <a:latin typeface="Arial" charset="0"/>
          <a:ea typeface="ＭＳ Ｐゴシック" charset="-128"/>
        </a:defRPr>
      </a:lvl2pPr>
      <a:lvl3pPr algn="ctr" rtl="0" fontAlgn="base">
        <a:spcBef>
          <a:spcPct val="0"/>
        </a:spcBef>
        <a:spcAft>
          <a:spcPct val="0"/>
        </a:spcAft>
        <a:defRPr kumimoji="1" sz="4400">
          <a:solidFill>
            <a:schemeClr val="tx2"/>
          </a:solidFill>
          <a:latin typeface="Arial" charset="0"/>
          <a:ea typeface="ＭＳ Ｐゴシック" charset="-128"/>
        </a:defRPr>
      </a:lvl3pPr>
      <a:lvl4pPr algn="ctr" rtl="0" fontAlgn="base">
        <a:spcBef>
          <a:spcPct val="0"/>
        </a:spcBef>
        <a:spcAft>
          <a:spcPct val="0"/>
        </a:spcAft>
        <a:defRPr kumimoji="1" sz="4400">
          <a:solidFill>
            <a:schemeClr val="tx2"/>
          </a:solidFill>
          <a:latin typeface="Arial" charset="0"/>
          <a:ea typeface="ＭＳ Ｐゴシック" charset="-128"/>
        </a:defRPr>
      </a:lvl4pPr>
      <a:lvl5pPr algn="ctr" rtl="0" fontAlgn="base">
        <a:spcBef>
          <a:spcPct val="0"/>
        </a:spcBef>
        <a:spcAft>
          <a:spcPct val="0"/>
        </a:spcAft>
        <a:defRPr kumimoji="1" sz="4400">
          <a:solidFill>
            <a:schemeClr val="tx2"/>
          </a:solidFill>
          <a:latin typeface="Arial" charset="0"/>
          <a:ea typeface="ＭＳ Ｐゴシック" charset="-128"/>
        </a:defRPr>
      </a:lvl5pPr>
      <a:lvl6pPr marL="457200" algn="ctr" rtl="0" fontAlgn="base">
        <a:spcBef>
          <a:spcPct val="0"/>
        </a:spcBef>
        <a:spcAft>
          <a:spcPct val="0"/>
        </a:spcAft>
        <a:defRPr kumimoji="1" sz="4400">
          <a:solidFill>
            <a:schemeClr val="tx2"/>
          </a:solidFill>
          <a:latin typeface="Arial" charset="0"/>
          <a:ea typeface="ＭＳ Ｐゴシック" charset="-128"/>
        </a:defRPr>
      </a:lvl6pPr>
      <a:lvl7pPr marL="914400" algn="ctr" rtl="0" fontAlgn="base">
        <a:spcBef>
          <a:spcPct val="0"/>
        </a:spcBef>
        <a:spcAft>
          <a:spcPct val="0"/>
        </a:spcAft>
        <a:defRPr kumimoji="1" sz="4400">
          <a:solidFill>
            <a:schemeClr val="tx2"/>
          </a:solidFill>
          <a:latin typeface="Arial" charset="0"/>
          <a:ea typeface="ＭＳ Ｐゴシック" charset="-128"/>
        </a:defRPr>
      </a:lvl7pPr>
      <a:lvl8pPr marL="1371600" algn="ctr" rtl="0" fontAlgn="base">
        <a:spcBef>
          <a:spcPct val="0"/>
        </a:spcBef>
        <a:spcAft>
          <a:spcPct val="0"/>
        </a:spcAft>
        <a:defRPr kumimoji="1" sz="4400">
          <a:solidFill>
            <a:schemeClr val="tx2"/>
          </a:solidFill>
          <a:latin typeface="Arial" charset="0"/>
          <a:ea typeface="ＭＳ Ｐゴシック" charset="-128"/>
        </a:defRPr>
      </a:lvl8pPr>
      <a:lvl9pPr marL="1828800" algn="ctr" rtl="0" fontAlgn="base">
        <a:spcBef>
          <a:spcPct val="0"/>
        </a:spcBef>
        <a:spcAft>
          <a:spcPct val="0"/>
        </a:spcAft>
        <a:defRPr kumimoji="1" sz="4400">
          <a:solidFill>
            <a:schemeClr val="tx2"/>
          </a:solidFill>
          <a:latin typeface="Arial" charset="0"/>
          <a:ea typeface="ＭＳ Ｐゴシック" charset="-128"/>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ea typeface="+mn-ea"/>
        </a:defRPr>
      </a:lvl2pPr>
      <a:lvl3pPr marL="1143000" indent="-228600" algn="l" rtl="0" fontAlgn="base">
        <a:spcBef>
          <a:spcPct val="20000"/>
        </a:spcBef>
        <a:spcAft>
          <a:spcPct val="0"/>
        </a:spcAft>
        <a:buChar char="•"/>
        <a:defRPr kumimoji="1" sz="2400">
          <a:solidFill>
            <a:schemeClr val="tx1"/>
          </a:solidFill>
          <a:latin typeface="+mn-lt"/>
          <a:ea typeface="+mn-ea"/>
        </a:defRPr>
      </a:lvl3pPr>
      <a:lvl4pPr marL="1600200" indent="-228600" algn="l" rtl="0" fontAlgn="base">
        <a:spcBef>
          <a:spcPct val="20000"/>
        </a:spcBef>
        <a:spcAft>
          <a:spcPct val="0"/>
        </a:spcAft>
        <a:buChar char="–"/>
        <a:defRPr kumimoji="1" sz="2000">
          <a:solidFill>
            <a:schemeClr val="tx1"/>
          </a:solidFill>
          <a:latin typeface="+mn-lt"/>
          <a:ea typeface="+mn-ea"/>
        </a:defRPr>
      </a:lvl4pPr>
      <a:lvl5pPr marL="2057400" indent="-228600" algn="l" rtl="0" fontAlgn="base">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note.masm.jp/%A5%C6%A5%A4%A5%AF%A5%AA%A5%D5/"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www.tabiken.com/history/doc/F/F302C100.HTM"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hyperlink" Target="http://povertydata.worldbank.org/poverty/home/"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eaLnBrk="1" hangingPunct="1"/>
            <a:r>
              <a:rPr lang="ja-JP" altLang="en-US" smtClean="0"/>
              <a:t>南北問題</a:t>
            </a:r>
          </a:p>
        </p:txBody>
      </p:sp>
      <p:sp>
        <p:nvSpPr>
          <p:cNvPr id="2051" name="Rectangle 3"/>
          <p:cNvSpPr>
            <a:spLocks noGrp="1" noChangeArrowheads="1"/>
          </p:cNvSpPr>
          <p:nvPr>
            <p:ph type="subTitle" idx="1"/>
          </p:nvPr>
        </p:nvSpPr>
        <p:spPr/>
        <p:txBody>
          <a:bodyPr/>
          <a:lstStyle/>
          <a:p>
            <a:pPr eaLnBrk="1" hangingPunct="1"/>
            <a:r>
              <a:rPr lang="ja-JP" altLang="en-US" dirty="0" smtClean="0"/>
              <a:t>国際的経済格差は問題なのか</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p:txBody>
          <a:bodyPr/>
          <a:lstStyle/>
          <a:p>
            <a:pPr eaLnBrk="1" hangingPunct="1"/>
            <a:r>
              <a:rPr lang="ja-JP" altLang="en-US" smtClean="0"/>
              <a:t>初等学校の修了</a:t>
            </a:r>
          </a:p>
        </p:txBody>
      </p:sp>
      <p:pic>
        <p:nvPicPr>
          <p:cNvPr id="9219"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ja-JP" altLang="en-US" smtClean="0"/>
              <a:t>世界銀行の目標２</a:t>
            </a:r>
          </a:p>
        </p:txBody>
      </p:sp>
      <p:pic>
        <p:nvPicPr>
          <p:cNvPr id="10243"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eaLnBrk="1" hangingPunct="1"/>
            <a:r>
              <a:rPr lang="ja-JP" altLang="en-US" smtClean="0"/>
              <a:t>教育におけるジェンダーの平等</a:t>
            </a:r>
          </a:p>
        </p:txBody>
      </p:sp>
      <p:pic>
        <p:nvPicPr>
          <p:cNvPr id="11267"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ja-JP" altLang="en-US" smtClean="0"/>
              <a:t>世界銀行の目標３</a:t>
            </a:r>
          </a:p>
        </p:txBody>
      </p:sp>
      <p:pic>
        <p:nvPicPr>
          <p:cNvPr id="12291"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eaLnBrk="1" hangingPunct="1"/>
            <a:r>
              <a:rPr lang="ja-JP" altLang="en-US" smtClean="0"/>
              <a:t>子どもの死亡率</a:t>
            </a:r>
          </a:p>
        </p:txBody>
      </p:sp>
      <p:pic>
        <p:nvPicPr>
          <p:cNvPr id="13315"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eaLnBrk="1" hangingPunct="1"/>
            <a:r>
              <a:rPr lang="ja-JP" altLang="en-US" smtClean="0"/>
              <a:t>世界銀行の目標４</a:t>
            </a:r>
          </a:p>
        </p:txBody>
      </p:sp>
      <p:pic>
        <p:nvPicPr>
          <p:cNvPr id="14339"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p:txBody>
          <a:bodyPr/>
          <a:lstStyle/>
          <a:p>
            <a:pPr eaLnBrk="1" hangingPunct="1"/>
            <a:r>
              <a:rPr lang="ja-JP" altLang="en-US" smtClean="0"/>
              <a:t>妊産婦の死亡率</a:t>
            </a:r>
          </a:p>
        </p:txBody>
      </p:sp>
      <p:pic>
        <p:nvPicPr>
          <p:cNvPr id="15363"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ja-JP" altLang="en-US" smtClean="0"/>
              <a:t>世界銀行の目標５</a:t>
            </a:r>
          </a:p>
        </p:txBody>
      </p:sp>
      <p:pic>
        <p:nvPicPr>
          <p:cNvPr id="16387"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4"/>
          <p:cNvSpPr>
            <a:spLocks noGrp="1" noChangeArrowheads="1"/>
          </p:cNvSpPr>
          <p:nvPr>
            <p:ph type="title"/>
          </p:nvPr>
        </p:nvSpPr>
        <p:spPr/>
        <p:txBody>
          <a:bodyPr/>
          <a:lstStyle/>
          <a:p>
            <a:pPr eaLnBrk="1" hangingPunct="1"/>
            <a:r>
              <a:rPr lang="ja-JP" altLang="en-US" smtClean="0"/>
              <a:t>エイズの蔓延</a:t>
            </a:r>
          </a:p>
        </p:txBody>
      </p:sp>
      <p:pic>
        <p:nvPicPr>
          <p:cNvPr id="17411"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ja-JP" altLang="en-US" smtClean="0"/>
              <a:t>世界銀行の目標６</a:t>
            </a:r>
          </a:p>
        </p:txBody>
      </p:sp>
      <p:pic>
        <p:nvPicPr>
          <p:cNvPr id="18435"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経済格差は問題なのか</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問題ではない</a:t>
            </a:r>
          </a:p>
          <a:p>
            <a:pPr lvl="1"/>
            <a:r>
              <a:rPr kumimoji="1" lang="ja-JP" altLang="en-US" dirty="0" smtClean="0"/>
              <a:t>格差は努力の結果だ。</a:t>
            </a:r>
          </a:p>
          <a:p>
            <a:pPr lvl="1"/>
            <a:r>
              <a:rPr lang="ja-JP" altLang="en-US" dirty="0"/>
              <a:t>正当</a:t>
            </a:r>
            <a:r>
              <a:rPr lang="ja-JP" altLang="en-US" dirty="0" smtClean="0"/>
              <a:t>な状態</a:t>
            </a:r>
            <a:r>
              <a:rPr lang="ja-JP" altLang="en-US" dirty="0"/>
              <a:t>だ</a:t>
            </a:r>
            <a:r>
              <a:rPr lang="ja-JP" altLang="en-US" dirty="0" smtClean="0"/>
              <a:t>。</a:t>
            </a:r>
          </a:p>
          <a:p>
            <a:r>
              <a:rPr kumimoji="1" lang="ja-JP" altLang="en-US" dirty="0" smtClean="0"/>
              <a:t>問題だ　理由を考えてみよう。</a:t>
            </a:r>
            <a:endParaRPr kumimoji="1" lang="ja-JP" altLang="en-US" dirty="0"/>
          </a:p>
        </p:txBody>
      </p:sp>
    </p:spTree>
    <p:extLst>
      <p:ext uri="{BB962C8B-B14F-4D97-AF65-F5344CB8AC3E}">
        <p14:creationId xmlns:p14="http://schemas.microsoft.com/office/powerpoint/2010/main" xmlns="" val="400685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ja-JP" altLang="en-US" smtClean="0"/>
              <a:t>浄化水源</a:t>
            </a:r>
          </a:p>
        </p:txBody>
      </p:sp>
      <p:pic>
        <p:nvPicPr>
          <p:cNvPr id="19459"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eaLnBrk="1" hangingPunct="1"/>
            <a:r>
              <a:rPr lang="ja-JP" altLang="en-US" smtClean="0"/>
              <a:t>世界銀行の目標７</a:t>
            </a:r>
          </a:p>
        </p:txBody>
      </p:sp>
      <p:pic>
        <p:nvPicPr>
          <p:cNvPr id="20483"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eaLnBrk="1" hangingPunct="1"/>
            <a:r>
              <a:rPr lang="ja-JP" altLang="en-US" smtClean="0"/>
              <a:t>アフリカ地域のファクトシート</a:t>
            </a:r>
          </a:p>
        </p:txBody>
      </p:sp>
      <p:pic>
        <p:nvPicPr>
          <p:cNvPr id="21507"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r>
              <a:rPr lang="ja-JP" altLang="en-US" sz="4000" smtClean="0"/>
              <a:t>東アジア・太平洋地域のファクトシート</a:t>
            </a:r>
          </a:p>
        </p:txBody>
      </p:sp>
      <p:pic>
        <p:nvPicPr>
          <p:cNvPr id="22531"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r>
              <a:rPr lang="ja-JP" altLang="en-US" smtClean="0"/>
              <a:t>南アジアのファクトシート</a:t>
            </a:r>
          </a:p>
        </p:txBody>
      </p:sp>
      <p:pic>
        <p:nvPicPr>
          <p:cNvPr id="23555"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r>
              <a:rPr lang="ja-JP" altLang="en-US" sz="4000" smtClean="0"/>
              <a:t>ヨーロッパ・中央アジアファクトシート</a:t>
            </a:r>
          </a:p>
        </p:txBody>
      </p:sp>
      <p:pic>
        <p:nvPicPr>
          <p:cNvPr id="24579"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r>
              <a:rPr lang="ja-JP" altLang="en-US" smtClean="0"/>
              <a:t>ラテンアメリカのファクトシート</a:t>
            </a:r>
          </a:p>
        </p:txBody>
      </p:sp>
      <p:pic>
        <p:nvPicPr>
          <p:cNvPr id="25603"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r>
              <a:rPr lang="ja-JP" altLang="en-US" smtClean="0"/>
              <a:t>中東・北アフリカのファクトシート</a:t>
            </a:r>
          </a:p>
        </p:txBody>
      </p:sp>
      <p:pic>
        <p:nvPicPr>
          <p:cNvPr id="26627"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r>
              <a:rPr lang="ja-JP" altLang="en-US" smtClean="0"/>
              <a:t>以上のことからわかること</a:t>
            </a:r>
          </a:p>
        </p:txBody>
      </p:sp>
      <p:sp>
        <p:nvSpPr>
          <p:cNvPr id="27651" name="Rectangle 3"/>
          <p:cNvSpPr>
            <a:spLocks noGrp="1" noChangeArrowheads="1"/>
          </p:cNvSpPr>
          <p:nvPr>
            <p:ph type="body" idx="1"/>
          </p:nvPr>
        </p:nvSpPr>
        <p:spPr/>
        <p:txBody>
          <a:bodyPr/>
          <a:lstStyle/>
          <a:p>
            <a:pPr eaLnBrk="1" hangingPunct="1"/>
            <a:r>
              <a:rPr lang="ja-JP" altLang="en-US" smtClean="0"/>
              <a:t>貧富の差は経済的な格差だけではない。</a:t>
            </a:r>
          </a:p>
          <a:p>
            <a:pPr eaLnBrk="1" hangingPunct="1"/>
            <a:r>
              <a:rPr lang="ja-JP" altLang="en-US" smtClean="0"/>
              <a:t>自然環境、衛生状態・教育など社会環境も</a:t>
            </a:r>
          </a:p>
          <a:p>
            <a:pPr eaLnBrk="1" hangingPunct="1"/>
            <a:r>
              <a:rPr lang="ja-JP" altLang="en-US" smtClean="0"/>
              <a:t>経済的な困難な地域は、政治的にも困難。</a:t>
            </a:r>
          </a:p>
          <a:p>
            <a:pPr eaLnBrk="1" hangingPunct="1"/>
            <a:endParaRPr lang="en-US" altLang="ja-JP"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pPr eaLnBrk="1" hangingPunct="1"/>
            <a:r>
              <a:rPr lang="ja-JP" altLang="en-US" smtClean="0"/>
              <a:t>社会の発展に関する理論</a:t>
            </a:r>
          </a:p>
        </p:txBody>
      </p:sp>
      <p:sp>
        <p:nvSpPr>
          <p:cNvPr id="29699" name="Rectangle 3"/>
          <p:cNvSpPr>
            <a:spLocks noGrp="1" noChangeArrowheads="1"/>
          </p:cNvSpPr>
          <p:nvPr>
            <p:ph type="body" idx="1"/>
          </p:nvPr>
        </p:nvSpPr>
        <p:spPr/>
        <p:txBody>
          <a:bodyPr/>
          <a:lstStyle/>
          <a:p>
            <a:pPr eaLnBrk="1" hangingPunct="1">
              <a:lnSpc>
                <a:spcPct val="90000"/>
              </a:lnSpc>
            </a:pPr>
            <a:r>
              <a:rPr lang="ja-JP" altLang="en-US" dirty="0" smtClean="0"/>
              <a:t>近代化論　→　新自由主義</a:t>
            </a:r>
          </a:p>
          <a:p>
            <a:pPr eaLnBrk="1" hangingPunct="1">
              <a:lnSpc>
                <a:spcPct val="90000"/>
              </a:lnSpc>
            </a:pPr>
            <a:r>
              <a:rPr lang="ja-JP" altLang="en-US" dirty="0" smtClean="0"/>
              <a:t>マルクス主義　→　その発展としての従属論</a:t>
            </a:r>
          </a:p>
          <a:p>
            <a:pPr eaLnBrk="1" hangingPunct="1">
              <a:lnSpc>
                <a:spcPct val="90000"/>
              </a:lnSpc>
            </a:pPr>
            <a:endParaRPr lang="ja-JP" altLang="en-US" dirty="0" smtClean="0"/>
          </a:p>
          <a:p>
            <a:pPr eaLnBrk="1" hangingPunct="1">
              <a:lnSpc>
                <a:spcPct val="90000"/>
              </a:lnSpc>
            </a:pPr>
            <a:r>
              <a:rPr lang="ja-JP" altLang="en-US" dirty="0" smtClean="0"/>
              <a:t>（１）日本は１９７０年代まで唯一の例外だった。</a:t>
            </a:r>
          </a:p>
          <a:p>
            <a:pPr eaLnBrk="1" hangingPunct="1">
              <a:lnSpc>
                <a:spcPct val="90000"/>
              </a:lnSpc>
              <a:buFontTx/>
              <a:buNone/>
            </a:pPr>
            <a:r>
              <a:rPr lang="ja-JP" altLang="en-US" dirty="0" smtClean="0"/>
              <a:t>　　　　何故日本だけアジア・アフリカで近代化したのか。</a:t>
            </a:r>
          </a:p>
          <a:p>
            <a:pPr eaLnBrk="1" hangingPunct="1">
              <a:lnSpc>
                <a:spcPct val="90000"/>
              </a:lnSpc>
              <a:buFontTx/>
              <a:buNone/>
            </a:pPr>
            <a:r>
              <a:rPr lang="ja-JP" altLang="en-US" dirty="0" smtClean="0"/>
              <a:t>　（２）ＮＩＥＳは何故近代化できたのか。</a:t>
            </a:r>
          </a:p>
          <a:p>
            <a:pPr eaLnBrk="1" hangingPunct="1">
              <a:lnSpc>
                <a:spcPct val="90000"/>
              </a:lnSpc>
              <a:buFontTx/>
              <a:buNone/>
            </a:pPr>
            <a:r>
              <a:rPr lang="ja-JP" altLang="en-US" dirty="0" smtClean="0"/>
              <a:t>　（３</a:t>
            </a:r>
            <a:r>
              <a:rPr lang="ja-JP" altLang="en-US" dirty="0" smtClean="0"/>
              <a:t>）ＢＲＩＣＳはなぜ発展できたか。</a:t>
            </a:r>
            <a:endParaRPr lang="ja-JP" altLang="en-US"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格差は問題なのか（２）</a:t>
            </a:r>
          </a:p>
        </p:txBody>
      </p:sp>
      <p:sp>
        <p:nvSpPr>
          <p:cNvPr id="3075" name="コンテンツ プレースホルダ 2"/>
          <p:cNvSpPr>
            <a:spLocks noGrp="1"/>
          </p:cNvSpPr>
          <p:nvPr>
            <p:ph idx="1"/>
          </p:nvPr>
        </p:nvSpPr>
        <p:spPr/>
        <p:txBody>
          <a:bodyPr/>
          <a:lstStyle/>
          <a:p>
            <a:pPr eaLnBrk="1" hangingPunct="1"/>
            <a:r>
              <a:rPr lang="ja-JP" altLang="en-US" dirty="0" smtClean="0"/>
              <a:t>新自由主義的原理主義は格差を是認（ナオミ・クラインの著書出現後多くの批判にさらされた。）</a:t>
            </a:r>
          </a:p>
          <a:p>
            <a:pPr eaLnBrk="1" hangingPunct="1"/>
            <a:r>
              <a:rPr lang="ja-JP" altLang="en-US" dirty="0" smtClean="0"/>
              <a:t>多くの市場主義者</a:t>
            </a:r>
            <a:r>
              <a:rPr lang="ja-JP" altLang="en-US" dirty="0"/>
              <a:t>、社会</a:t>
            </a:r>
            <a:r>
              <a:rPr lang="ja-JP" altLang="en-US" dirty="0" smtClean="0"/>
              <a:t>主義者は否定</a:t>
            </a:r>
          </a:p>
          <a:p>
            <a:pPr lvl="1" eaLnBrk="1" hangingPunct="1"/>
            <a:r>
              <a:rPr lang="ja-JP" altLang="en-US" dirty="0"/>
              <a:t>市場</a:t>
            </a:r>
            <a:r>
              <a:rPr lang="ja-JP" altLang="en-US" dirty="0" smtClean="0"/>
              <a:t>主義者の否定根拠</a:t>
            </a:r>
            <a:r>
              <a:rPr lang="ja-JP" altLang="en-US" dirty="0"/>
              <a:t>－持続</a:t>
            </a:r>
            <a:r>
              <a:rPr lang="ja-JP" altLang="en-US" dirty="0" smtClean="0"/>
              <a:t>可能性</a:t>
            </a:r>
          </a:p>
          <a:p>
            <a:pPr lvl="1" eaLnBrk="1" hangingPunct="1"/>
            <a:r>
              <a:rPr lang="ja-JP" altLang="en-US" dirty="0" smtClean="0"/>
              <a:t>社会主義者の否定根拠</a:t>
            </a:r>
            <a:r>
              <a:rPr lang="ja-JP" altLang="en-US" dirty="0"/>
              <a:t>－</a:t>
            </a:r>
            <a:r>
              <a:rPr lang="ja-JP" altLang="en-US" dirty="0" smtClean="0"/>
              <a:t>基本的原則が</a:t>
            </a:r>
            <a:r>
              <a:rPr lang="ja-JP" altLang="en-US" dirty="0"/>
              <a:t>平等</a:t>
            </a:r>
            <a:endParaRPr lang="ja-JP" altLang="en-US" dirty="0" smtClean="0"/>
          </a:p>
          <a:p>
            <a:pPr eaLnBrk="1" hangingPunct="1"/>
            <a:r>
              <a:rPr lang="ja-JP" altLang="en-US" dirty="0" smtClean="0"/>
              <a:t>どこまでの格差なら許されるのか　議論してみよう。</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ロストウの発展段階論</a:t>
            </a:r>
            <a:endParaRPr kumimoji="1" lang="ja-JP" altLang="en-US" dirty="0"/>
          </a:p>
        </p:txBody>
      </p:sp>
      <p:sp>
        <p:nvSpPr>
          <p:cNvPr id="3" name="コンテンツ プレースホルダ 2"/>
          <p:cNvSpPr>
            <a:spLocks noGrp="1"/>
          </p:cNvSpPr>
          <p:nvPr>
            <p:ph idx="1"/>
          </p:nvPr>
        </p:nvSpPr>
        <p:spPr/>
        <p:txBody>
          <a:bodyPr/>
          <a:lstStyle/>
          <a:p>
            <a:r>
              <a:rPr lang="ja-JP" altLang="en-US" dirty="0" smtClean="0"/>
              <a:t>第１</a:t>
            </a:r>
            <a:r>
              <a:rPr lang="ja-JP" altLang="en-US" dirty="0" smtClean="0"/>
              <a:t>段階：伝統的社会 </a:t>
            </a:r>
          </a:p>
          <a:p>
            <a:r>
              <a:rPr lang="ja-JP" altLang="en-US" dirty="0" smtClean="0"/>
              <a:t>第２</a:t>
            </a:r>
            <a:r>
              <a:rPr lang="ja-JP" altLang="en-US" dirty="0" smtClean="0"/>
              <a:t>段階：離陸先行期 </a:t>
            </a:r>
          </a:p>
          <a:p>
            <a:pPr lvl="1"/>
            <a:r>
              <a:rPr lang="ja-JP" altLang="en-US" dirty="0" smtClean="0"/>
              <a:t>ＧＮＰ</a:t>
            </a:r>
            <a:r>
              <a:rPr lang="ja-JP" altLang="en-US" dirty="0" smtClean="0"/>
              <a:t>が持続的に上昇していく期間である。</a:t>
            </a:r>
          </a:p>
          <a:p>
            <a:r>
              <a:rPr lang="ja-JP" altLang="en-US" dirty="0" smtClean="0"/>
              <a:t>第３段階：離陸（</a:t>
            </a:r>
            <a:r>
              <a:rPr lang="ja-JP" altLang="en-US" dirty="0" smtClean="0">
                <a:hlinkClick r:id="rId2" tooltip="テイクオフ (1831d)"/>
              </a:rPr>
              <a:t>テイクオフ</a:t>
            </a:r>
            <a:r>
              <a:rPr lang="ja-JP" altLang="en-US" dirty="0" smtClean="0"/>
              <a:t>） </a:t>
            </a:r>
          </a:p>
          <a:p>
            <a:pPr lvl="1"/>
            <a:r>
              <a:rPr lang="ja-JP" altLang="en-US" dirty="0" smtClean="0"/>
              <a:t>離陸期になると貯蓄率と</a:t>
            </a:r>
            <a:r>
              <a:rPr lang="ja-JP" altLang="en-US" dirty="0" smtClean="0"/>
              <a:t>投資率１０％</a:t>
            </a:r>
            <a:r>
              <a:rPr lang="ja-JP" altLang="en-US" dirty="0" smtClean="0"/>
              <a:t>以上に</a:t>
            </a:r>
            <a:r>
              <a:rPr lang="ja-JP" altLang="en-US" dirty="0" smtClean="0"/>
              <a:t>増加し、主導</a:t>
            </a:r>
            <a:r>
              <a:rPr lang="ja-JP" altLang="en-US" dirty="0" smtClean="0"/>
              <a:t>産業が</a:t>
            </a:r>
            <a:r>
              <a:rPr lang="ja-JP" altLang="en-US" dirty="0" smtClean="0"/>
              <a:t>あらわれ、政治制度が成立</a:t>
            </a:r>
            <a:r>
              <a:rPr lang="ja-JP" altLang="en-US" dirty="0" err="1" smtClean="0"/>
              <a:t>る</a:t>
            </a:r>
            <a:r>
              <a:rPr lang="ja-JP" altLang="en-US" dirty="0" smtClean="0"/>
              <a:t>。</a:t>
            </a:r>
          </a:p>
          <a:p>
            <a:r>
              <a:rPr lang="ja-JP" altLang="en-US" dirty="0" smtClean="0"/>
              <a:t>第４段階：成熟化 </a:t>
            </a:r>
          </a:p>
          <a:p>
            <a:pPr lvl="1"/>
            <a:r>
              <a:rPr lang="ja-JP" altLang="en-US" dirty="0" smtClean="0"/>
              <a:t>主導</a:t>
            </a:r>
            <a:r>
              <a:rPr lang="ja-JP" altLang="en-US" dirty="0" smtClean="0"/>
              <a:t>産業が重化学工業になる</a:t>
            </a:r>
            <a:r>
              <a:rPr lang="ja-JP" altLang="en-US" dirty="0" smtClean="0"/>
              <a:t>。</a:t>
            </a:r>
            <a:endParaRPr lang="ja-JP" altLang="en-US" dirty="0" smtClean="0"/>
          </a:p>
          <a:p>
            <a:r>
              <a:rPr lang="ja-JP" altLang="en-US" dirty="0" smtClean="0"/>
              <a:t>第５段階：高度大量消費 </a:t>
            </a:r>
          </a:p>
          <a:p>
            <a:endParaRPr kumimoji="1" lang="ja-JP" alt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eaLnBrk="1" hangingPunct="1"/>
            <a:r>
              <a:rPr lang="ja-JP" altLang="en-US" smtClean="0"/>
              <a:t>近代化論とマルクス主義</a:t>
            </a:r>
          </a:p>
        </p:txBody>
      </p:sp>
      <p:sp>
        <p:nvSpPr>
          <p:cNvPr id="34819" name="Rectangle 3"/>
          <p:cNvSpPr>
            <a:spLocks noGrp="1" noChangeArrowheads="1"/>
          </p:cNvSpPr>
          <p:nvPr>
            <p:ph type="body" idx="1"/>
          </p:nvPr>
        </p:nvSpPr>
        <p:spPr/>
        <p:txBody>
          <a:bodyPr/>
          <a:lstStyle/>
          <a:p>
            <a:pPr eaLnBrk="1" hangingPunct="1">
              <a:lnSpc>
                <a:spcPct val="80000"/>
              </a:lnSpc>
            </a:pPr>
            <a:r>
              <a:rPr lang="ja-JP" altLang="en-US" sz="2400" smtClean="0"/>
              <a:t>共通点　経済の発展段階説</a:t>
            </a:r>
          </a:p>
          <a:p>
            <a:pPr eaLnBrk="1" hangingPunct="1">
              <a:lnSpc>
                <a:spcPct val="80000"/>
              </a:lnSpc>
              <a:buFontTx/>
              <a:buNone/>
            </a:pPr>
            <a:r>
              <a:rPr lang="ja-JP" altLang="en-US" sz="2400" smtClean="0"/>
              <a:t>　　　　　　　産業革命や市民革命等が基礎条件</a:t>
            </a:r>
          </a:p>
          <a:p>
            <a:pPr eaLnBrk="1" hangingPunct="1">
              <a:lnSpc>
                <a:spcPct val="80000"/>
              </a:lnSpc>
              <a:buFontTx/>
              <a:buNone/>
            </a:pPr>
            <a:r>
              <a:rPr lang="ja-JP" altLang="en-US" sz="2400" smtClean="0"/>
              <a:t>　　経済的条件：　技術水準、蓄積、労働力</a:t>
            </a:r>
          </a:p>
          <a:p>
            <a:pPr eaLnBrk="1" hangingPunct="1">
              <a:lnSpc>
                <a:spcPct val="80000"/>
              </a:lnSpc>
              <a:buFontTx/>
              <a:buNone/>
            </a:pPr>
            <a:r>
              <a:rPr lang="ja-JP" altLang="en-US" sz="2400" smtClean="0"/>
              <a:t>　　　　　　　　　　　交通網、</a:t>
            </a:r>
          </a:p>
          <a:p>
            <a:pPr eaLnBrk="1" hangingPunct="1">
              <a:lnSpc>
                <a:spcPct val="80000"/>
              </a:lnSpc>
              <a:buFontTx/>
              <a:buNone/>
            </a:pPr>
            <a:r>
              <a:rPr lang="ja-JP" altLang="en-US" sz="2400" smtClean="0"/>
              <a:t>　　政治的条件：　市民、ある程度の民主主義</a:t>
            </a:r>
          </a:p>
          <a:p>
            <a:pPr eaLnBrk="1" hangingPunct="1">
              <a:lnSpc>
                <a:spcPct val="80000"/>
              </a:lnSpc>
              <a:buFontTx/>
              <a:buNone/>
            </a:pPr>
            <a:r>
              <a:rPr lang="ja-JP" altLang="en-US" sz="2400" smtClean="0"/>
              <a:t>　　　　　　　　　　　安定した中央政府　　　　</a:t>
            </a:r>
          </a:p>
          <a:p>
            <a:pPr eaLnBrk="1" hangingPunct="1">
              <a:lnSpc>
                <a:spcPct val="80000"/>
              </a:lnSpc>
            </a:pPr>
            <a:r>
              <a:rPr lang="ja-JP" altLang="en-US" sz="2400" smtClean="0"/>
              <a:t>相違点　社会主義の想定</a:t>
            </a:r>
          </a:p>
          <a:p>
            <a:pPr eaLnBrk="1" hangingPunct="1">
              <a:lnSpc>
                <a:spcPct val="80000"/>
              </a:lnSpc>
              <a:buFontTx/>
              <a:buNone/>
            </a:pPr>
            <a:r>
              <a:rPr lang="ja-JP" altLang="en-US" sz="2400" smtClean="0"/>
              <a:t>　　　　　　　政治的社会的立場</a:t>
            </a:r>
          </a:p>
          <a:p>
            <a:pPr eaLnBrk="1" hangingPunct="1">
              <a:lnSpc>
                <a:spcPct val="80000"/>
              </a:lnSpc>
              <a:buFontTx/>
              <a:buNone/>
            </a:pPr>
            <a:endParaRPr lang="ja-JP" altLang="en-US" sz="2400" smtClean="0"/>
          </a:p>
          <a:p>
            <a:pPr eaLnBrk="1" hangingPunct="1">
              <a:lnSpc>
                <a:spcPct val="80000"/>
              </a:lnSpc>
              <a:buFontTx/>
              <a:buNone/>
            </a:pPr>
            <a:r>
              <a:rPr lang="ja-JP" altLang="en-US" sz="2400" smtClean="0"/>
              <a:t>　国内的には富の再配分がある程度進んだが、国際的には格差化が進行している。</a:t>
            </a:r>
          </a:p>
          <a:p>
            <a:pPr eaLnBrk="1" hangingPunct="1">
              <a:lnSpc>
                <a:spcPct val="80000"/>
              </a:lnSpc>
              <a:buFontTx/>
              <a:buNone/>
            </a:pPr>
            <a:r>
              <a:rPr lang="ja-JP" altLang="en-US" sz="2400" smtClean="0"/>
              <a:t>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国内の条件</a:t>
            </a:r>
          </a:p>
          <a:p>
            <a:pPr lvl="1"/>
            <a:r>
              <a:rPr kumimoji="1" lang="ja-JP" altLang="en-US" dirty="0" smtClean="0"/>
              <a:t>徳川時代に統一国家（強力な中央政府）と、全国的な経済の発展があった。</a:t>
            </a:r>
          </a:p>
          <a:p>
            <a:pPr lvl="1"/>
            <a:r>
              <a:rPr lang="ja-JP" altLang="en-US" dirty="0" smtClean="0"/>
              <a:t>鎖国</a:t>
            </a:r>
            <a:r>
              <a:rPr lang="ja-JP" altLang="en-US" dirty="0" smtClean="0"/>
              <a:t>しながらも</a:t>
            </a:r>
            <a:r>
              <a:rPr lang="ja-JP" altLang="en-US" dirty="0" smtClean="0"/>
              <a:t>、ヨーロッパの学問が輸入</a:t>
            </a:r>
            <a:r>
              <a:rPr lang="ja-JP" altLang="en-US" dirty="0" smtClean="0"/>
              <a:t>され</a:t>
            </a:r>
            <a:r>
              <a:rPr lang="ja-JP" altLang="en-US" dirty="0" smtClean="0"/>
              <a:t>、庶民まで多くが教育を受けていた。（当時識字率が世界一であったとも言われる。）</a:t>
            </a:r>
          </a:p>
          <a:p>
            <a:r>
              <a:rPr kumimoji="1" lang="ja-JP" altLang="en-US" dirty="0" smtClean="0"/>
              <a:t>国際的条件</a:t>
            </a:r>
          </a:p>
          <a:p>
            <a:pPr lvl="1"/>
            <a:r>
              <a:rPr lang="ja-JP" altLang="en-US" dirty="0" smtClean="0"/>
              <a:t>列強は植民地化のトラブルの</a:t>
            </a:r>
            <a:r>
              <a:rPr lang="ja-JP" altLang="en-US" dirty="0" smtClean="0"/>
              <a:t>結果</a:t>
            </a:r>
            <a:r>
              <a:rPr lang="ja-JP" altLang="en-US" dirty="0" smtClean="0"/>
              <a:t>、日本とは平和的な通商を求める姿勢が強かった。</a:t>
            </a:r>
            <a:endParaRPr kumimoji="1" lang="ja-JP" alt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日本はなぜ近代化できたか２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明治政府の積極的な施策と国民の努力</a:t>
            </a:r>
          </a:p>
          <a:p>
            <a:pPr lvl="1"/>
            <a:r>
              <a:rPr lang="ja-JP" altLang="en-US" dirty="0" smtClean="0"/>
              <a:t>工業化</a:t>
            </a:r>
          </a:p>
          <a:p>
            <a:pPr lvl="1"/>
            <a:r>
              <a:rPr kumimoji="1" lang="ja-JP" altLang="en-US" dirty="0" smtClean="0"/>
              <a:t>教育熱（就学のみではなく、自由民権運動のような学習活動）</a:t>
            </a:r>
          </a:p>
          <a:p>
            <a:r>
              <a:rPr lang="ja-JP" altLang="en-US" dirty="0" smtClean="0"/>
              <a:t>負の遺産も生み出した</a:t>
            </a:r>
          </a:p>
          <a:p>
            <a:pPr lvl="1"/>
            <a:r>
              <a:rPr lang="ja-JP" altLang="en-US" dirty="0" smtClean="0"/>
              <a:t>幕末から</a:t>
            </a:r>
            <a:r>
              <a:rPr lang="ja-JP" altLang="en-US" dirty="0" smtClean="0"/>
              <a:t>戊辰戦争</a:t>
            </a:r>
            <a:r>
              <a:rPr lang="ja-JP" altLang="en-US" dirty="0" smtClean="0"/>
              <a:t>、西南戦争に至る人材の抹殺（横井小楠・吉田松陰・坂本竜馬・小栗上野介・西郷隆盛等々）</a:t>
            </a:r>
          </a:p>
          <a:p>
            <a:pPr lvl="1"/>
            <a:r>
              <a:rPr lang="ja-JP" altLang="en-US" dirty="0" smtClean="0"/>
              <a:t>列強にならった植民地獲得政策</a:t>
            </a:r>
          </a:p>
          <a:p>
            <a:pPr>
              <a:buNone/>
            </a:pPr>
            <a:endParaRPr kumimoji="1" lang="ja-JP" alt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ja-JP" altLang="en-US" smtClean="0"/>
              <a:t>開発独裁の問題</a:t>
            </a:r>
          </a:p>
        </p:txBody>
      </p:sp>
      <p:sp>
        <p:nvSpPr>
          <p:cNvPr id="30723" name="Rectangle 3"/>
          <p:cNvSpPr>
            <a:spLocks noGrp="1" noChangeArrowheads="1"/>
          </p:cNvSpPr>
          <p:nvPr>
            <p:ph type="body" idx="1"/>
          </p:nvPr>
        </p:nvSpPr>
        <p:spPr/>
        <p:txBody>
          <a:bodyPr/>
          <a:lstStyle/>
          <a:p>
            <a:pPr eaLnBrk="1" hangingPunct="1"/>
            <a:r>
              <a:rPr lang="ja-JP" altLang="en-US" smtClean="0"/>
              <a:t>日本もＮＩＥＳも開発独裁という時期を経ている。　→　資本主義にはある時期の「独裁」政治が不可欠であるという理論。</a:t>
            </a:r>
          </a:p>
          <a:p>
            <a:pPr eaLnBrk="1" hangingPunct="1"/>
            <a:r>
              <a:rPr lang="ja-JP" altLang="en-US" smtClean="0"/>
              <a:t>先進資本主義は独裁を経ていないのか。</a:t>
            </a:r>
          </a:p>
          <a:p>
            <a:pPr eaLnBrk="1" hangingPunct="1"/>
            <a:r>
              <a:rPr lang="ja-JP" altLang="en-US" smtClean="0"/>
              <a:t>多くの独裁国家は近代化できないままである。</a:t>
            </a:r>
          </a:p>
          <a:p>
            <a:pPr eaLnBrk="1" hangingPunct="1">
              <a:buFontTx/>
              <a:buNone/>
            </a:pPr>
            <a:r>
              <a:rPr lang="ja-JP" altLang="en-US" smtClean="0"/>
              <a:t>　　　（アフリカ諸国）</a:t>
            </a:r>
          </a:p>
          <a:p>
            <a:pPr eaLnBrk="1" hangingPunct="1">
              <a:buFontTx/>
              <a:buNone/>
            </a:pPr>
            <a:r>
              <a:rPr lang="ja-JP" altLang="en-US" smtClean="0"/>
              <a:t>　　貧困の象徴である「餓死」はすべて独裁国家で起きている。</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r>
              <a:rPr lang="ja-JP" altLang="en-US" smtClean="0"/>
              <a:t>マルクスの発展段階論</a:t>
            </a:r>
          </a:p>
        </p:txBody>
      </p:sp>
      <p:sp>
        <p:nvSpPr>
          <p:cNvPr id="33795" name="Rectangle 3"/>
          <p:cNvSpPr>
            <a:spLocks noGrp="1" noChangeArrowheads="1"/>
          </p:cNvSpPr>
          <p:nvPr>
            <p:ph type="body" idx="1"/>
          </p:nvPr>
        </p:nvSpPr>
        <p:spPr/>
        <p:txBody>
          <a:bodyPr/>
          <a:lstStyle/>
          <a:p>
            <a:pPr eaLnBrk="1" hangingPunct="1">
              <a:lnSpc>
                <a:spcPct val="90000"/>
              </a:lnSpc>
            </a:pPr>
            <a:r>
              <a:rPr lang="ja-JP" altLang="en-US" sz="2800" smtClean="0">
                <a:hlinkClick r:id="rId2"/>
              </a:rPr>
              <a:t>原始共産制</a:t>
            </a:r>
            <a:endParaRPr lang="ja-JP" altLang="en-US" sz="2800" smtClean="0"/>
          </a:p>
          <a:p>
            <a:pPr eaLnBrk="1" hangingPunct="1">
              <a:lnSpc>
                <a:spcPct val="90000"/>
              </a:lnSpc>
            </a:pPr>
            <a:r>
              <a:rPr lang="ja-JP" altLang="en-US" sz="2800" smtClean="0"/>
              <a:t>奴隷制　→　アジア的専制</a:t>
            </a:r>
          </a:p>
          <a:p>
            <a:pPr eaLnBrk="1" hangingPunct="1">
              <a:lnSpc>
                <a:spcPct val="90000"/>
              </a:lnSpc>
              <a:buFontTx/>
              <a:buNone/>
            </a:pPr>
            <a:r>
              <a:rPr lang="ja-JP" altLang="en-US" sz="2800" smtClean="0"/>
              <a:t>　　　　↓　</a:t>
            </a:r>
          </a:p>
          <a:p>
            <a:pPr eaLnBrk="1" hangingPunct="1">
              <a:lnSpc>
                <a:spcPct val="90000"/>
              </a:lnSpc>
            </a:pPr>
            <a:r>
              <a:rPr lang="ja-JP" altLang="en-US" sz="2800" smtClean="0"/>
              <a:t>封建制</a:t>
            </a:r>
          </a:p>
          <a:p>
            <a:pPr eaLnBrk="1" hangingPunct="1">
              <a:lnSpc>
                <a:spcPct val="90000"/>
              </a:lnSpc>
            </a:pPr>
            <a:r>
              <a:rPr lang="ja-JP" altLang="en-US" sz="2800" smtClean="0"/>
              <a:t>資本主義</a:t>
            </a:r>
          </a:p>
          <a:p>
            <a:pPr eaLnBrk="1" hangingPunct="1">
              <a:lnSpc>
                <a:spcPct val="90000"/>
              </a:lnSpc>
            </a:pPr>
            <a:r>
              <a:rPr lang="ja-JP" altLang="en-US" sz="2800" smtClean="0"/>
              <a:t>社会主義 </a:t>
            </a:r>
          </a:p>
          <a:p>
            <a:pPr eaLnBrk="1" hangingPunct="1">
              <a:lnSpc>
                <a:spcPct val="90000"/>
              </a:lnSpc>
              <a:buFontTx/>
              <a:buNone/>
            </a:pPr>
            <a:r>
              <a:rPr lang="ja-JP" altLang="en-US" sz="2800" smtClean="0"/>
              <a:t>　生産力の発展と本源的蓄積を経て資本主義</a:t>
            </a:r>
          </a:p>
          <a:p>
            <a:pPr eaLnBrk="1" hangingPunct="1">
              <a:lnSpc>
                <a:spcPct val="90000"/>
              </a:lnSpc>
              <a:buFontTx/>
              <a:buNone/>
            </a:pPr>
            <a:r>
              <a:rPr lang="ja-JP" altLang="en-US" sz="2800" smtClean="0"/>
              <a:t>　資本主義は富と貧困が偏在・拡大する。</a:t>
            </a:r>
          </a:p>
          <a:p>
            <a:pPr eaLnBrk="1" hangingPunct="1">
              <a:lnSpc>
                <a:spcPct val="90000"/>
              </a:lnSpc>
              <a:buFontTx/>
              <a:buNone/>
            </a:pPr>
            <a:r>
              <a:rPr lang="ja-JP" altLang="en-US" sz="2800" smtClean="0"/>
              <a:t>　無統制な経済を社会的に制御する必要</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マルクス理論と衰退と復興１</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マルクス理論の根幹</a:t>
            </a:r>
          </a:p>
          <a:p>
            <a:pPr lvl="1"/>
            <a:r>
              <a:rPr lang="ja-JP" altLang="en-US" dirty="0" smtClean="0"/>
              <a:t>労働者は労働力を</a:t>
            </a:r>
            <a:r>
              <a:rPr lang="ja-JP" altLang="en-US" dirty="0" smtClean="0"/>
              <a:t>売って</a:t>
            </a:r>
            <a:r>
              <a:rPr lang="ja-JP" altLang="en-US" dirty="0" smtClean="0"/>
              <a:t>、生活を維持する賃金を受け取る。</a:t>
            </a:r>
          </a:p>
          <a:p>
            <a:pPr lvl="1"/>
            <a:r>
              <a:rPr kumimoji="1" lang="ja-JP" altLang="en-US" dirty="0" smtClean="0"/>
              <a:t>労働者</a:t>
            </a:r>
            <a:r>
              <a:rPr kumimoji="1" lang="ja-JP" altLang="en-US" dirty="0" smtClean="0"/>
              <a:t>は</a:t>
            </a:r>
            <a:r>
              <a:rPr kumimoji="1" lang="ja-JP" altLang="en-US" dirty="0" smtClean="0"/>
              <a:t>賃金</a:t>
            </a:r>
            <a:r>
              <a:rPr kumimoji="1" lang="ja-JP" altLang="en-US" dirty="0" smtClean="0"/>
              <a:t>より</a:t>
            </a:r>
            <a:r>
              <a:rPr kumimoji="1" lang="ja-JP" altLang="en-US" dirty="0" smtClean="0"/>
              <a:t>遥</a:t>
            </a:r>
            <a:r>
              <a:rPr kumimoji="1" lang="ja-JP" altLang="en-US" dirty="0" smtClean="0"/>
              <a:t>に多い生産を</a:t>
            </a:r>
            <a:r>
              <a:rPr kumimoji="1" lang="ja-JP" altLang="en-US" dirty="0" smtClean="0"/>
              <a:t>するので</a:t>
            </a:r>
            <a:r>
              <a:rPr kumimoji="1" lang="ja-JP" altLang="en-US" dirty="0" smtClean="0"/>
              <a:t>、資本家の取り分が多くな</a:t>
            </a:r>
            <a:r>
              <a:rPr lang="ja-JP" altLang="en-US" dirty="0" smtClean="0"/>
              <a:t>る。</a:t>
            </a:r>
            <a:r>
              <a:rPr lang="ja-JP" altLang="en-US" dirty="0" smtClean="0"/>
              <a:t>（搾取）</a:t>
            </a:r>
          </a:p>
          <a:p>
            <a:pPr lvl="1"/>
            <a:r>
              <a:rPr kumimoji="1" lang="ja-JP" altLang="en-US" dirty="0" smtClean="0"/>
              <a:t>その結果</a:t>
            </a:r>
            <a:r>
              <a:rPr kumimoji="1" lang="ja-JP" altLang="en-US" dirty="0" smtClean="0"/>
              <a:t>、労働者は貧しくなり、資本家は豊になり、貧富の格差が拡大する。</a:t>
            </a:r>
          </a:p>
          <a:p>
            <a:pPr lvl="1"/>
            <a:r>
              <a:rPr lang="ja-JP" altLang="en-US" dirty="0" smtClean="0"/>
              <a:t>資本</a:t>
            </a:r>
            <a:r>
              <a:rPr lang="ja-JP" altLang="en-US" dirty="0" smtClean="0"/>
              <a:t>主義は無秩序な生産なので、その結果恐慌が起きる。→生産手段の共有が必要</a:t>
            </a:r>
            <a:endParaRPr kumimoji="1" lang="ja-JP" alt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マルクス理論の衰退と復興２</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マルクス理論への批判</a:t>
            </a:r>
          </a:p>
          <a:p>
            <a:pPr lvl="1"/>
            <a:r>
              <a:rPr lang="ja-JP" altLang="en-US" dirty="0" smtClean="0"/>
              <a:t>資本</a:t>
            </a:r>
            <a:r>
              <a:rPr lang="ja-JP" altLang="en-US" dirty="0" smtClean="0"/>
              <a:t>主義が発達したイギリス</a:t>
            </a:r>
            <a:r>
              <a:rPr lang="ja-JP" altLang="en-US" dirty="0" smtClean="0"/>
              <a:t>では</a:t>
            </a:r>
            <a:r>
              <a:rPr lang="ja-JP" altLang="en-US" dirty="0" smtClean="0"/>
              <a:t>、労働者は豊かになっている。</a:t>
            </a:r>
          </a:p>
          <a:p>
            <a:pPr lvl="1"/>
            <a:r>
              <a:rPr kumimoji="1" lang="ja-JP" altLang="en-US" dirty="0" smtClean="0"/>
              <a:t>労働価値説は非科学的</a:t>
            </a:r>
            <a:r>
              <a:rPr kumimoji="1" lang="ja-JP" altLang="en-US" dirty="0" smtClean="0"/>
              <a:t>で</a:t>
            </a:r>
            <a:r>
              <a:rPr kumimoji="1" lang="ja-JP" altLang="en-US" dirty="0" smtClean="0"/>
              <a:t>、実証</a:t>
            </a:r>
            <a:r>
              <a:rPr kumimoji="1" lang="ja-JP" altLang="en-US" dirty="0" smtClean="0"/>
              <a:t>できない</a:t>
            </a:r>
            <a:r>
              <a:rPr kumimoji="1" lang="ja-JP" altLang="en-US" dirty="0" smtClean="0"/>
              <a:t>。</a:t>
            </a:r>
          </a:p>
          <a:p>
            <a:pPr lvl="1"/>
            <a:r>
              <a:rPr lang="ja-JP" altLang="en-US" dirty="0" smtClean="0"/>
              <a:t>生産</a:t>
            </a:r>
            <a:r>
              <a:rPr lang="ja-JP" altLang="en-US" dirty="0" smtClean="0"/>
              <a:t>手段の共有</a:t>
            </a:r>
            <a:r>
              <a:rPr lang="ja-JP" altLang="en-US" dirty="0" smtClean="0"/>
              <a:t>は</a:t>
            </a:r>
            <a:r>
              <a:rPr lang="ja-JP" altLang="en-US" dirty="0" smtClean="0"/>
              <a:t>、私有財産の否定</a:t>
            </a:r>
          </a:p>
          <a:p>
            <a:pPr lvl="1"/>
            <a:r>
              <a:rPr kumimoji="1" lang="ja-JP" altLang="en-US" dirty="0" smtClean="0"/>
              <a:t>資本</a:t>
            </a:r>
            <a:r>
              <a:rPr kumimoji="1" lang="ja-JP" altLang="en-US" dirty="0" smtClean="0"/>
              <a:t>主義の発展の</a:t>
            </a:r>
            <a:r>
              <a:rPr lang="ja-JP" altLang="en-US" dirty="0" smtClean="0"/>
              <a:t>後に社会主義革命が</a:t>
            </a:r>
            <a:r>
              <a:rPr lang="ja-JP" altLang="en-US" dirty="0" smtClean="0"/>
              <a:t>おきる</a:t>
            </a:r>
            <a:r>
              <a:rPr lang="ja-JP" altLang="en-US" dirty="0" smtClean="0"/>
              <a:t>と主張</a:t>
            </a:r>
            <a:r>
              <a:rPr lang="ja-JP" altLang="en-US" dirty="0" smtClean="0"/>
              <a:t>したが</a:t>
            </a:r>
            <a:r>
              <a:rPr lang="ja-JP" altLang="en-US" dirty="0" smtClean="0"/>
              <a:t>、後進国で革命（ロシア、中国、ベトナム、キューバ）</a:t>
            </a:r>
            <a:endParaRPr kumimoji="1" lang="ja-JP" alt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マルクス理論の衰退と復興３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見直しの契機</a:t>
            </a:r>
          </a:p>
          <a:p>
            <a:pPr lvl="1"/>
            <a:r>
              <a:rPr lang="ja-JP" altLang="en-US" dirty="0" smtClean="0"/>
              <a:t>グローバリゼーション</a:t>
            </a:r>
            <a:r>
              <a:rPr lang="ja-JP" altLang="en-US" dirty="0" smtClean="0"/>
              <a:t>によって</a:t>
            </a:r>
            <a:r>
              <a:rPr lang="ja-JP" altLang="en-US" dirty="0" smtClean="0"/>
              <a:t>、国際的な経済格差が拡大</a:t>
            </a:r>
          </a:p>
          <a:p>
            <a:pPr lvl="1"/>
            <a:r>
              <a:rPr kumimoji="1" lang="ja-JP" altLang="en-US" dirty="0" smtClean="0"/>
              <a:t>新</a:t>
            </a:r>
            <a:r>
              <a:rPr kumimoji="1" lang="ja-JP" altLang="en-US" dirty="0" smtClean="0"/>
              <a:t>自由</a:t>
            </a:r>
            <a:r>
              <a:rPr kumimoji="1" lang="ja-JP" altLang="en-US" dirty="0" smtClean="0"/>
              <a:t>主義政策</a:t>
            </a:r>
            <a:r>
              <a:rPr kumimoji="1" lang="ja-JP" altLang="en-US" dirty="0" smtClean="0"/>
              <a:t>によって</a:t>
            </a:r>
            <a:r>
              <a:rPr kumimoji="1" lang="ja-JP" altLang="en-US" dirty="0" smtClean="0"/>
              <a:t>、先進国でも、経済格差が拡大（日本では、子どもの７人に１人が貧困家庭とされる。）</a:t>
            </a:r>
          </a:p>
          <a:p>
            <a:pPr lvl="1"/>
            <a:r>
              <a:rPr lang="ja-JP" altLang="en-US" dirty="0" smtClean="0"/>
              <a:t>先進国</a:t>
            </a:r>
            <a:r>
              <a:rPr lang="ja-JP" altLang="en-US" dirty="0" smtClean="0"/>
              <a:t>で</a:t>
            </a:r>
            <a:r>
              <a:rPr lang="ja-JP" altLang="en-US" dirty="0" smtClean="0"/>
              <a:t>の福祉政策の一定の成功</a:t>
            </a:r>
            <a:endParaRPr kumimoji="1" lang="ja-JP" alt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3074" name="Picture 2"/>
          <p:cNvPicPr>
            <a:picLocks noGrp="1" noChangeAspect="1" noChangeArrowheads="1"/>
          </p:cNvPicPr>
          <p:nvPr>
            <p:ph idx="1"/>
          </p:nvPr>
        </p:nvPicPr>
        <p:blipFill>
          <a:blip r:embed="rId2" cstate="print"/>
          <a:srcRect/>
          <a:stretch>
            <a:fillRect/>
          </a:stretch>
        </p:blipFill>
        <p:spPr bwMode="auto">
          <a:xfrm>
            <a:off x="467544" y="1556792"/>
            <a:ext cx="4903952" cy="4824536"/>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eaLnBrk="1" hangingPunct="1"/>
            <a:r>
              <a:rPr lang="ja-JP" altLang="en-US" smtClean="0"/>
              <a:t>世界のＬＤＣ分布</a:t>
            </a:r>
          </a:p>
        </p:txBody>
      </p:sp>
      <p:pic>
        <p:nvPicPr>
          <p:cNvPr id="5123" name="Picture 7" descr="世界のLDC分布図"/>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1187450" y="1628775"/>
            <a:ext cx="7056438" cy="49498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先進国の格差拡大</a:t>
            </a:r>
            <a:endParaRPr kumimoji="1" lang="ja-JP" altLang="en-US" dirty="0"/>
          </a:p>
        </p:txBody>
      </p:sp>
      <p:pic>
        <p:nvPicPr>
          <p:cNvPr id="1026" name="Picture 2"/>
          <p:cNvPicPr>
            <a:picLocks noGrp="1" noChangeAspect="1" noChangeArrowheads="1"/>
          </p:cNvPicPr>
          <p:nvPr>
            <p:ph idx="1"/>
          </p:nvPr>
        </p:nvPicPr>
        <p:blipFill>
          <a:blip r:embed="rId2" cstate="print"/>
          <a:srcRect/>
          <a:stretch>
            <a:fillRect/>
          </a:stretch>
        </p:blipFill>
        <p:spPr bwMode="auto">
          <a:xfrm>
            <a:off x="377403" y="1729580"/>
            <a:ext cx="8572741" cy="4507732"/>
          </a:xfrm>
          <a:prstGeom prst="rect">
            <a:avLst/>
          </a:prstGeom>
          <a:noFill/>
          <a:ln w="9525">
            <a:noFill/>
            <a:miter lim="800000"/>
            <a:headEnd/>
            <a:tailEnd/>
          </a:ln>
        </p:spPr>
      </p:pic>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pic>
        <p:nvPicPr>
          <p:cNvPr id="2050" name="Picture 2"/>
          <p:cNvPicPr>
            <a:picLocks noGrp="1" noChangeAspect="1" noChangeArrowheads="1"/>
          </p:cNvPicPr>
          <p:nvPr>
            <p:ph idx="1"/>
          </p:nvPr>
        </p:nvPicPr>
        <p:blipFill>
          <a:blip r:embed="rId2" cstate="print"/>
          <a:srcRect/>
          <a:stretch>
            <a:fillRect/>
          </a:stretch>
        </p:blipFill>
        <p:spPr bwMode="auto">
          <a:xfrm>
            <a:off x="1043608" y="1454850"/>
            <a:ext cx="7344816" cy="5013264"/>
          </a:xfrm>
          <a:prstGeom prst="rect">
            <a:avLst/>
          </a:prstGeom>
          <a:noFill/>
          <a:ln w="9525">
            <a:noFill/>
            <a:miter lim="800000"/>
            <a:headEnd/>
            <a:tailEnd/>
          </a:ln>
        </p:spPr>
      </p:pic>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最貧困層の</a:t>
            </a:r>
            <a:r>
              <a:rPr lang="ja-JP" altLang="en-US" dirty="0" smtClean="0"/>
              <a:t>推移</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hlinkClick r:id="rId2"/>
              </a:rPr>
              <a:t>http://povertydata.worldbank.org/poverty/home</a:t>
            </a:r>
            <a:r>
              <a:rPr lang="en-US" altLang="ja-JP" dirty="0" smtClean="0">
                <a:hlinkClick r:id="rId2"/>
              </a:rPr>
              <a:t>/</a:t>
            </a:r>
            <a:r>
              <a:rPr lang="ja-JP" altLang="en-US" dirty="0" smtClean="0"/>
              <a:t>　（一日１．２５ドル以下の層の割合）ｗｏｒｌｄ　ｂａｎｋ　の統計</a:t>
            </a:r>
            <a:endParaRPr kumimoji="1" lang="ja-JP" altLang="en-US"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ja-JP" altLang="en-US" smtClean="0"/>
              <a:t>従属論（１）</a:t>
            </a:r>
          </a:p>
        </p:txBody>
      </p:sp>
      <p:sp>
        <p:nvSpPr>
          <p:cNvPr id="35843" name="Rectangle 3"/>
          <p:cNvSpPr>
            <a:spLocks noGrp="1" noChangeArrowheads="1"/>
          </p:cNvSpPr>
          <p:nvPr>
            <p:ph type="body" idx="1"/>
          </p:nvPr>
        </p:nvSpPr>
        <p:spPr/>
        <p:txBody>
          <a:bodyPr/>
          <a:lstStyle/>
          <a:p>
            <a:pPr eaLnBrk="1" hangingPunct="1"/>
            <a:r>
              <a:rPr lang="ja-JP" altLang="en-US" sz="2800" smtClean="0"/>
              <a:t>低開発が浮上できないのは、中心－周辺という世界経済の構造にあるという主張。（南アメリカを中心とするマルクス主義経済学の立場）（以下フランク</a:t>
            </a:r>
            <a:r>
              <a:rPr lang="en-US" altLang="ja-JP" sz="2800" smtClean="0"/>
              <a:t>『</a:t>
            </a:r>
            <a:r>
              <a:rPr lang="ja-JP" altLang="en-US" sz="2800" smtClean="0"/>
              <a:t>世界資本主義と低開発</a:t>
            </a:r>
            <a:r>
              <a:rPr lang="en-US" altLang="ja-JP" sz="2800" smtClean="0"/>
              <a:t>』</a:t>
            </a:r>
            <a:r>
              <a:rPr lang="ja-JP" altLang="en-US" sz="2800" smtClean="0"/>
              <a:t>による。）</a:t>
            </a:r>
          </a:p>
          <a:p>
            <a:pPr eaLnBrk="1" hangingPunct="1"/>
            <a:r>
              <a:rPr lang="ja-JP" altLang="en-US" sz="2800" smtClean="0"/>
              <a:t>「（過去の研究は）重商主義資本主義体制の世界的規模にわたる拡張と発展を通じて形成されてきた中枢国と、その経済的植民地との間にある経済関係やその他の関係を無視している。」</a:t>
            </a:r>
          </a:p>
          <a:p>
            <a:pPr eaLnBrk="1" hangingPunct="1"/>
            <a:endParaRPr lang="en-US" altLang="ja-JP" sz="2800" smtClean="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eaLnBrk="1" hangingPunct="1"/>
            <a:r>
              <a:rPr lang="ja-JP" altLang="en-US" smtClean="0"/>
              <a:t>従属論（２）</a:t>
            </a:r>
          </a:p>
        </p:txBody>
      </p:sp>
      <p:sp>
        <p:nvSpPr>
          <p:cNvPr id="36867" name="Rectangle 3"/>
          <p:cNvSpPr>
            <a:spLocks noGrp="1" noChangeArrowheads="1"/>
          </p:cNvSpPr>
          <p:nvPr>
            <p:ph type="body" idx="1"/>
          </p:nvPr>
        </p:nvSpPr>
        <p:spPr/>
        <p:txBody>
          <a:bodyPr/>
          <a:lstStyle/>
          <a:p>
            <a:pPr eaLnBrk="1" hangingPunct="1"/>
            <a:r>
              <a:rPr lang="ja-JP" altLang="en-US" sz="2800" smtClean="0"/>
              <a:t>第一テーゼ</a:t>
            </a:r>
          </a:p>
          <a:p>
            <a:pPr eaLnBrk="1" hangingPunct="1">
              <a:buFontTx/>
              <a:buNone/>
            </a:pPr>
            <a:r>
              <a:rPr lang="ja-JP" altLang="en-US" sz="2800" smtClean="0"/>
              <a:t>　経済発展は資本主義の諸段階を連続的に追って進むのであって、今日の低開発諸国は、今日の先進諸国がずっと以前に通過した一歴史段階にあるのだという（説がある）。しかし、歴史に少しでも通暁するならば、低開発とは原始的な段階でも伝統的なものではないこと、そして低開発諸国の過去や現在は、現代先進諸国の過去とはいささかも似ていないということは明らかである。</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eaLnBrk="1" hangingPunct="1"/>
            <a:r>
              <a:rPr lang="ja-JP" altLang="en-US" smtClean="0"/>
              <a:t>従属論（３）</a:t>
            </a:r>
          </a:p>
        </p:txBody>
      </p:sp>
      <p:sp>
        <p:nvSpPr>
          <p:cNvPr id="37891" name="Rectangle 3"/>
          <p:cNvSpPr>
            <a:spLocks noGrp="1" noChangeArrowheads="1"/>
          </p:cNvSpPr>
          <p:nvPr>
            <p:ph type="body" idx="1"/>
          </p:nvPr>
        </p:nvSpPr>
        <p:spPr/>
        <p:txBody>
          <a:bodyPr/>
          <a:lstStyle/>
          <a:p>
            <a:pPr eaLnBrk="1" hangingPunct="1"/>
            <a:r>
              <a:rPr lang="ja-JP" altLang="en-US" smtClean="0"/>
              <a:t>第二テーゼ</a:t>
            </a:r>
          </a:p>
          <a:p>
            <a:pPr eaLnBrk="1" hangingPunct="1">
              <a:buFontTx/>
              <a:buNone/>
            </a:pPr>
            <a:r>
              <a:rPr lang="ja-JP" altLang="en-US" smtClean="0"/>
              <a:t>　現代における一国の低開発は、ひとえにその国の経済、政治、社会、文化の諸特質あるいは構造の反映ないし産物と理解すべきだという（説があるが）、しかし、現代の低開発派大部分、過去も現在も続いている低開発的衛生諸国と先進的中枢諸国の間の経済をはじめとする諸関係の歴史的所産にほかならない。</a:t>
            </a: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eaLnBrk="1" hangingPunct="1"/>
            <a:r>
              <a:rPr lang="ja-JP" altLang="en-US" smtClean="0"/>
              <a:t>従属論（４）</a:t>
            </a:r>
          </a:p>
        </p:txBody>
      </p:sp>
      <p:sp>
        <p:nvSpPr>
          <p:cNvPr id="38915" name="Rectangle 3"/>
          <p:cNvSpPr>
            <a:spLocks noGrp="1" noChangeArrowheads="1"/>
          </p:cNvSpPr>
          <p:nvPr>
            <p:ph type="body" idx="1"/>
          </p:nvPr>
        </p:nvSpPr>
        <p:spPr/>
        <p:txBody>
          <a:bodyPr/>
          <a:lstStyle/>
          <a:p>
            <a:pPr eaLnBrk="1" hangingPunct="1"/>
            <a:r>
              <a:rPr lang="ja-JP" altLang="en-US" smtClean="0"/>
              <a:t>第三テーゼ</a:t>
            </a:r>
          </a:p>
          <a:p>
            <a:pPr eaLnBrk="1" hangingPunct="1">
              <a:buFontTx/>
              <a:buNone/>
            </a:pPr>
            <a:r>
              <a:rPr lang="ja-JP" altLang="en-US" smtClean="0"/>
              <a:t>　低開発諸国の発展、そしてその諸国内で特に遅れた地域の発展は、国際的資本主義中枢国や低開発諸国自身の都市的中枢部分から資本、諸制度、価値体系等々が波及することで生成刺激される（という説があるが）、低開発諸国の経済発展はこうした波及関係から独立してはじめて可能となる。</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p:txBody>
          <a:bodyPr/>
          <a:lstStyle/>
          <a:p>
            <a:pPr eaLnBrk="1" hangingPunct="1"/>
            <a:r>
              <a:rPr lang="ja-JP" altLang="en-US" smtClean="0"/>
              <a:t>従属論（５）</a:t>
            </a:r>
          </a:p>
        </p:txBody>
      </p:sp>
      <p:sp>
        <p:nvSpPr>
          <p:cNvPr id="39939" name="Rectangle 3"/>
          <p:cNvSpPr>
            <a:spLocks noGrp="1" noChangeArrowheads="1"/>
          </p:cNvSpPr>
          <p:nvPr>
            <p:ph type="body" idx="1"/>
          </p:nvPr>
        </p:nvSpPr>
        <p:spPr/>
        <p:txBody>
          <a:bodyPr/>
          <a:lstStyle/>
          <a:p>
            <a:pPr eaLnBrk="1" hangingPunct="1"/>
            <a:r>
              <a:rPr lang="ja-JP" altLang="en-US" smtClean="0"/>
              <a:t>第四テーゼ</a:t>
            </a:r>
          </a:p>
          <a:p>
            <a:pPr eaLnBrk="1" hangingPunct="1">
              <a:buFontTx/>
              <a:buNone/>
            </a:pPr>
            <a:r>
              <a:rPr lang="ja-JP" altLang="en-US" smtClean="0"/>
              <a:t>　低開発諸国は二重社会、二重経済である相互に独立していると捉える理論があるが、そのふたつは見かけ以上に経済社会的相互依存関係がある。</a:t>
            </a: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p:txBody>
          <a:bodyPr/>
          <a:lstStyle/>
          <a:p>
            <a:pPr eaLnBrk="1" hangingPunct="1"/>
            <a:r>
              <a:rPr lang="ja-JP" altLang="en-US" smtClean="0"/>
              <a:t>ふたつの立場の対応策</a:t>
            </a:r>
          </a:p>
        </p:txBody>
      </p:sp>
      <p:sp>
        <p:nvSpPr>
          <p:cNvPr id="40963" name="Rectangle 3"/>
          <p:cNvSpPr>
            <a:spLocks noGrp="1" noChangeArrowheads="1"/>
          </p:cNvSpPr>
          <p:nvPr>
            <p:ph type="body" idx="1"/>
          </p:nvPr>
        </p:nvSpPr>
        <p:spPr/>
        <p:txBody>
          <a:bodyPr/>
          <a:lstStyle/>
          <a:p>
            <a:pPr eaLnBrk="1" hangingPunct="1"/>
            <a:r>
              <a:rPr lang="ja-JP" altLang="en-US" smtClean="0"/>
              <a:t>新自由主義：　内外からの投資・民間主導の経済政策の導入</a:t>
            </a:r>
          </a:p>
          <a:p>
            <a:pPr eaLnBrk="1" hangingPunct="1"/>
            <a:r>
              <a:rPr lang="ja-JP" altLang="en-US" smtClean="0"/>
              <a:t>従属論：　資本主義的経済からの脱却？</a:t>
            </a:r>
          </a:p>
          <a:p>
            <a:pPr eaLnBrk="1" hangingPunct="1">
              <a:buFontTx/>
              <a:buNone/>
            </a:pPr>
            <a:endParaRPr lang="ja-JP" altLang="en-US" smtClean="0"/>
          </a:p>
          <a:p>
            <a:pPr eaLnBrk="1" hangingPunct="1">
              <a:buFontTx/>
              <a:buNone/>
            </a:pPr>
            <a:r>
              <a:rPr lang="ja-JP" altLang="en-US" smtClean="0"/>
              <a:t>　問題　援助をどう考えるか</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ＢＲＩＣＳ</a:t>
            </a:r>
            <a:endParaRPr kumimoji="1" lang="ja-JP" altLang="en-US" dirty="0"/>
          </a:p>
        </p:txBody>
      </p:sp>
      <p:sp>
        <p:nvSpPr>
          <p:cNvPr id="3" name="コンテンツ プレースホルダ 2"/>
          <p:cNvSpPr>
            <a:spLocks noGrp="1"/>
          </p:cNvSpPr>
          <p:nvPr>
            <p:ph idx="1"/>
          </p:nvPr>
        </p:nvSpPr>
        <p:spPr/>
        <p:txBody>
          <a:bodyPr/>
          <a:lstStyle/>
          <a:p>
            <a:r>
              <a:rPr kumimoji="1" lang="ja-JP" altLang="en-US" dirty="0" smtClean="0"/>
              <a:t>発展の原動力</a:t>
            </a:r>
          </a:p>
          <a:p>
            <a:pPr lvl="1"/>
            <a:r>
              <a:rPr lang="ja-JP" altLang="en-US" dirty="0" smtClean="0"/>
              <a:t>広い国土と</a:t>
            </a:r>
            <a:r>
              <a:rPr lang="ja-JP" altLang="en-US" dirty="0" smtClean="0"/>
              <a:t>豊か</a:t>
            </a:r>
            <a:r>
              <a:rPr lang="ja-JP" altLang="en-US" dirty="0" smtClean="0"/>
              <a:t>な自然資源</a:t>
            </a:r>
          </a:p>
          <a:p>
            <a:pPr lvl="1"/>
            <a:r>
              <a:rPr kumimoji="1" lang="ja-JP" altLang="en-US" dirty="0" smtClean="0"/>
              <a:t>多い人口（安い労働力）</a:t>
            </a:r>
          </a:p>
          <a:p>
            <a:pPr lvl="1"/>
            <a:r>
              <a:rPr lang="ja-JP" altLang="en-US" dirty="0" smtClean="0"/>
              <a:t>政治的指導性による外資導入の成功</a:t>
            </a:r>
          </a:p>
          <a:p>
            <a:r>
              <a:rPr kumimoji="1" lang="ja-JP" altLang="en-US" dirty="0" smtClean="0"/>
              <a:t>不安要因</a:t>
            </a:r>
          </a:p>
          <a:p>
            <a:pPr lvl="1"/>
            <a:r>
              <a:rPr lang="ja-JP" altLang="en-US" dirty="0" smtClean="0"/>
              <a:t>国内市場の弱さ（貧困層の多さ）</a:t>
            </a:r>
          </a:p>
          <a:p>
            <a:pPr lvl="1"/>
            <a:r>
              <a:rPr lang="ja-JP" altLang="en-US" dirty="0" smtClean="0"/>
              <a:t>政治的不安要因（カースト、一党独裁）</a:t>
            </a:r>
          </a:p>
          <a:p>
            <a:endParaRPr kumimoji="1" lang="ja-JP"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ja-JP" altLang="en-US" smtClean="0"/>
              <a:t>ＬＤＣとは</a:t>
            </a:r>
          </a:p>
        </p:txBody>
      </p:sp>
      <p:sp>
        <p:nvSpPr>
          <p:cNvPr id="6147" name="Rectangle 3"/>
          <p:cNvSpPr>
            <a:spLocks noGrp="1" noChangeArrowheads="1"/>
          </p:cNvSpPr>
          <p:nvPr>
            <p:ph type="body" idx="1"/>
          </p:nvPr>
        </p:nvSpPr>
        <p:spPr/>
        <p:txBody>
          <a:bodyPr/>
          <a:lstStyle/>
          <a:p>
            <a:pPr eaLnBrk="1" hangingPunct="1"/>
            <a:r>
              <a:rPr lang="ja-JP" altLang="en-US" sz="2800" smtClean="0"/>
              <a:t>後発開発途上国（</a:t>
            </a:r>
            <a:r>
              <a:rPr lang="en-US" altLang="ja-JP" sz="2800" smtClean="0"/>
              <a:t>LDC</a:t>
            </a:r>
            <a:r>
              <a:rPr lang="ja-JP" altLang="en-US" sz="2800" smtClean="0"/>
              <a:t>：</a:t>
            </a:r>
            <a:r>
              <a:rPr lang="en-US" altLang="ja-JP" sz="2800" smtClean="0"/>
              <a:t>Least Developed Countries</a:t>
            </a:r>
            <a:r>
              <a:rPr lang="ja-JP" altLang="en-US" sz="2800" smtClean="0"/>
              <a:t>）とは、国連開発政策委員会（</a:t>
            </a:r>
            <a:r>
              <a:rPr lang="en-US" altLang="ja-JP" sz="2800" smtClean="0"/>
              <a:t>CDP</a:t>
            </a:r>
            <a:r>
              <a:rPr lang="ja-JP" altLang="en-US" sz="2800" smtClean="0"/>
              <a:t>：</a:t>
            </a:r>
            <a:r>
              <a:rPr lang="en-US" altLang="ja-JP" sz="2800" smtClean="0"/>
              <a:t>United Nations Committee for Development Policy</a:t>
            </a:r>
            <a:r>
              <a:rPr lang="ja-JP" altLang="en-US" sz="2800" smtClean="0"/>
              <a:t>）が認定した基準に基づき、国連経済社会理事会の審議を経て、国連総会の決議により認定された途上国の中でも特に開発の遅れた国々のことです。現在、世界には</a:t>
            </a:r>
            <a:r>
              <a:rPr lang="en-US" altLang="ja-JP" sz="2800" smtClean="0"/>
              <a:t>50</a:t>
            </a:r>
            <a:r>
              <a:rPr lang="ja-JP" altLang="en-US" sz="2800" smtClean="0"/>
              <a:t>ヶ国が</a:t>
            </a:r>
            <a:r>
              <a:rPr lang="en-US" altLang="ja-JP" sz="2800" smtClean="0"/>
              <a:t>LDC</a:t>
            </a:r>
            <a:r>
              <a:rPr lang="ja-JP" altLang="en-US" sz="2800" smtClean="0"/>
              <a:t>と認定されています（アフリカ地域：</a:t>
            </a:r>
            <a:r>
              <a:rPr lang="en-US" altLang="ja-JP" sz="2800" smtClean="0"/>
              <a:t>34</a:t>
            </a:r>
            <a:r>
              <a:rPr lang="ja-JP" altLang="en-US" sz="2800" smtClean="0"/>
              <a:t>ヶ国、アジア地域：</a:t>
            </a:r>
            <a:r>
              <a:rPr lang="en-US" altLang="ja-JP" sz="2800" smtClean="0"/>
              <a:t>10</a:t>
            </a:r>
            <a:r>
              <a:rPr lang="ja-JP" altLang="en-US" sz="2800" smtClean="0"/>
              <a:t>ヶ国、大洋州地域：</a:t>
            </a:r>
            <a:r>
              <a:rPr lang="en-US" altLang="ja-JP" sz="2800" smtClean="0"/>
              <a:t>5</a:t>
            </a:r>
            <a:r>
              <a:rPr lang="ja-JP" altLang="en-US" sz="2800" smtClean="0"/>
              <a:t>ヶ国、中南米地域：</a:t>
            </a:r>
            <a:r>
              <a:rPr lang="en-US" altLang="ja-JP" sz="2800" smtClean="0"/>
              <a:t>1</a:t>
            </a:r>
            <a:r>
              <a:rPr lang="ja-JP" altLang="en-US" sz="2800" smtClean="0"/>
              <a:t>ヶ国）（以下の資料は世界銀行のＨＰより）</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0" y="0"/>
            <a:ext cx="7092950" cy="67548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6485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現在のＬＤＣ１</a:t>
            </a:r>
            <a:endParaRPr kumimoji="1" lang="ja-JP" altLang="en-US" dirty="0"/>
          </a:p>
        </p:txBody>
      </p:sp>
      <p:sp>
        <p:nvSpPr>
          <p:cNvPr id="3" name="コンテンツ プレースホルダ 2"/>
          <p:cNvSpPr>
            <a:spLocks noGrp="1"/>
          </p:cNvSpPr>
          <p:nvPr>
            <p:ph idx="1"/>
          </p:nvPr>
        </p:nvSpPr>
        <p:spPr/>
        <p:txBody>
          <a:bodyPr/>
          <a:lstStyle/>
          <a:p>
            <a:r>
              <a:rPr lang="en-US" altLang="ja-JP" b="1" dirty="0" smtClean="0"/>
              <a:t>2.</a:t>
            </a:r>
            <a:r>
              <a:rPr lang="ja-JP" altLang="en-US" b="1" dirty="0" smtClean="0"/>
              <a:t>基準（</a:t>
            </a:r>
            <a:r>
              <a:rPr lang="en-US" altLang="ja-JP" b="1" dirty="0" smtClean="0"/>
              <a:t>2012</a:t>
            </a:r>
            <a:r>
              <a:rPr lang="ja-JP" altLang="en-US" b="1" dirty="0" smtClean="0"/>
              <a:t>年）</a:t>
            </a:r>
          </a:p>
          <a:p>
            <a:pPr lvl="1"/>
            <a:r>
              <a:rPr lang="ja-JP" altLang="en-US" dirty="0" smtClean="0"/>
              <a:t>　　（</a:t>
            </a:r>
            <a:r>
              <a:rPr lang="en-US" altLang="ja-JP" dirty="0" smtClean="0"/>
              <a:t>1</a:t>
            </a:r>
            <a:r>
              <a:rPr lang="ja-JP" altLang="en-US" dirty="0" smtClean="0"/>
              <a:t>）一人あたり</a:t>
            </a:r>
            <a:r>
              <a:rPr lang="en-US" altLang="ja-JP" dirty="0" smtClean="0"/>
              <a:t>GNI</a:t>
            </a:r>
            <a:r>
              <a:rPr lang="ja-JP" altLang="en-US" dirty="0" smtClean="0"/>
              <a:t>（</a:t>
            </a:r>
            <a:r>
              <a:rPr lang="en-US" altLang="ja-JP" dirty="0" smtClean="0"/>
              <a:t>2008-2010</a:t>
            </a:r>
            <a:r>
              <a:rPr lang="ja-JP" altLang="en-US" dirty="0" smtClean="0"/>
              <a:t>年平均）</a:t>
            </a:r>
            <a:r>
              <a:rPr lang="en-US" altLang="ja-JP" dirty="0" smtClean="0"/>
              <a:t>:992</a:t>
            </a:r>
            <a:r>
              <a:rPr lang="ja-JP" altLang="en-US" dirty="0" smtClean="0"/>
              <a:t>米ドル以下</a:t>
            </a:r>
          </a:p>
          <a:p>
            <a:pPr lvl="1"/>
            <a:r>
              <a:rPr lang="ja-JP" altLang="en-US" dirty="0" smtClean="0"/>
              <a:t>　（</a:t>
            </a:r>
            <a:r>
              <a:rPr lang="en-US" altLang="ja-JP" dirty="0" smtClean="0"/>
              <a:t>2</a:t>
            </a:r>
            <a:r>
              <a:rPr lang="ja-JP" altLang="en-US" dirty="0" smtClean="0"/>
              <a:t>）</a:t>
            </a:r>
            <a:r>
              <a:rPr lang="en-US" altLang="ja-JP" dirty="0" smtClean="0"/>
              <a:t>HAI</a:t>
            </a:r>
            <a:r>
              <a:rPr lang="ja-JP" altLang="en-US" dirty="0" smtClean="0"/>
              <a:t>（</a:t>
            </a:r>
            <a:r>
              <a:rPr lang="en-US" altLang="ja-JP" dirty="0" smtClean="0"/>
              <a:t>Human Assets Index</a:t>
            </a:r>
            <a:r>
              <a:rPr lang="ja-JP" altLang="en-US" dirty="0" smtClean="0"/>
              <a:t>）</a:t>
            </a:r>
            <a:r>
              <a:rPr lang="en-US" altLang="ja-JP" dirty="0" smtClean="0"/>
              <a:t>:</a:t>
            </a:r>
            <a:r>
              <a:rPr lang="ja-JP" altLang="en-US" dirty="0" smtClean="0"/>
              <a:t>栄養</a:t>
            </a:r>
            <a:r>
              <a:rPr lang="ja-JP" altLang="en-US" dirty="0" smtClean="0"/>
              <a:t>不足人口の割合、</a:t>
            </a:r>
            <a:r>
              <a:rPr lang="en-US" altLang="ja-JP" dirty="0" smtClean="0"/>
              <a:t>5</a:t>
            </a:r>
            <a:r>
              <a:rPr lang="ja-JP" altLang="en-US" dirty="0" smtClean="0"/>
              <a:t>歳以下乳幼児死亡率、中等教育就学率、成人</a:t>
            </a:r>
            <a:r>
              <a:rPr lang="ja-JP" altLang="en-US" dirty="0" smtClean="0"/>
              <a:t>識字率</a:t>
            </a:r>
            <a:endParaRPr lang="ja-JP" altLang="en-US" dirty="0" smtClean="0"/>
          </a:p>
          <a:p>
            <a:pPr lvl="1"/>
            <a:r>
              <a:rPr lang="ja-JP" altLang="en-US" dirty="0" smtClean="0"/>
              <a:t>　（</a:t>
            </a:r>
            <a:r>
              <a:rPr lang="en-US" altLang="ja-JP" dirty="0" smtClean="0"/>
              <a:t>3</a:t>
            </a:r>
            <a:r>
              <a:rPr lang="ja-JP" altLang="en-US" dirty="0" smtClean="0"/>
              <a:t>）</a:t>
            </a:r>
            <a:r>
              <a:rPr lang="en-US" altLang="ja-JP" dirty="0" smtClean="0"/>
              <a:t>EVI</a:t>
            </a:r>
            <a:r>
              <a:rPr lang="ja-JP" altLang="en-US" dirty="0" smtClean="0"/>
              <a:t>（</a:t>
            </a:r>
            <a:r>
              <a:rPr lang="en-US" altLang="ja-JP" dirty="0" smtClean="0"/>
              <a:t>Economic Vulnerability Index</a:t>
            </a:r>
            <a:r>
              <a:rPr lang="ja-JP" altLang="en-US" dirty="0" smtClean="0"/>
              <a:t>）</a:t>
            </a:r>
            <a:r>
              <a:rPr lang="en-US" altLang="ja-JP" dirty="0" smtClean="0"/>
              <a:t>:</a:t>
            </a:r>
            <a:r>
              <a:rPr lang="ja-JP" altLang="en-US" dirty="0" smtClean="0"/>
              <a:t>外的ショックからの経済的</a:t>
            </a:r>
            <a:r>
              <a:rPr lang="ja-JP" altLang="en-US" dirty="0" smtClean="0"/>
              <a:t>脆弱性</a:t>
            </a:r>
            <a:endParaRPr kumimoji="1" lang="ja-JP" alt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現在のＬＤＣ２</a:t>
            </a:r>
            <a:endParaRPr kumimoji="1" lang="ja-JP" altLang="en-US" dirty="0"/>
          </a:p>
        </p:txBody>
      </p:sp>
      <p:sp>
        <p:nvSpPr>
          <p:cNvPr id="3" name="コンテンツ プレースホルダ 2"/>
          <p:cNvSpPr>
            <a:spLocks noGrp="1"/>
          </p:cNvSpPr>
          <p:nvPr>
            <p:ph idx="1"/>
          </p:nvPr>
        </p:nvSpPr>
        <p:spPr/>
        <p:txBody>
          <a:bodyPr/>
          <a:lstStyle/>
          <a:p>
            <a:pPr lvl="1"/>
            <a:r>
              <a:rPr lang="ja-JP" altLang="en-US" sz="2400" dirty="0" smtClean="0"/>
              <a:t>アフリカ（</a:t>
            </a:r>
            <a:r>
              <a:rPr lang="en-US" altLang="ja-JP" sz="2400" dirty="0" smtClean="0"/>
              <a:t>34</a:t>
            </a:r>
            <a:r>
              <a:rPr lang="ja-JP" altLang="en-US" sz="2400" dirty="0" smtClean="0"/>
              <a:t>）</a:t>
            </a:r>
            <a:r>
              <a:rPr lang="en-US" altLang="ja-JP" sz="2400" dirty="0" smtClean="0"/>
              <a:t>: </a:t>
            </a:r>
            <a:r>
              <a:rPr lang="ja-JP" altLang="en-US" sz="2400" dirty="0" smtClean="0"/>
              <a:t>アンゴラ</a:t>
            </a:r>
            <a:r>
              <a:rPr lang="ja-JP" altLang="en-US" sz="2400" dirty="0" smtClean="0"/>
              <a:t>、ベナン、ブルキナファソ、ブルンジ、中央アフリカ</a:t>
            </a:r>
            <a:r>
              <a:rPr lang="ja-JP" altLang="en-US" sz="2400" dirty="0" smtClean="0"/>
              <a:t>、チャド</a:t>
            </a:r>
            <a:r>
              <a:rPr lang="ja-JP" altLang="en-US" sz="2400" dirty="0" smtClean="0"/>
              <a:t>、コモロ、</a:t>
            </a:r>
            <a:r>
              <a:rPr lang="ja-JP" altLang="en-US" sz="2400" dirty="0" smtClean="0"/>
              <a:t>コンゴ、</a:t>
            </a:r>
            <a:r>
              <a:rPr lang="ja-JP" altLang="en-US" sz="2400" dirty="0" smtClean="0"/>
              <a:t>ジブチ、赤道ギニア</a:t>
            </a:r>
            <a:r>
              <a:rPr lang="ja-JP" altLang="en-US" sz="2400" dirty="0" smtClean="0"/>
              <a:t>、エリトリア</a:t>
            </a:r>
            <a:r>
              <a:rPr lang="ja-JP" altLang="en-US" sz="2400" dirty="0" smtClean="0"/>
              <a:t>、エチオピア、ガンビア、ギニア、ギニアビサウ、レソト</a:t>
            </a:r>
            <a:r>
              <a:rPr lang="ja-JP" altLang="en-US" sz="2400" dirty="0" smtClean="0"/>
              <a:t>、リベリア</a:t>
            </a:r>
            <a:r>
              <a:rPr lang="ja-JP" altLang="en-US" sz="2400" dirty="0" smtClean="0"/>
              <a:t>、マダガスカル、マラウイ、マリ、モーリタニア</a:t>
            </a:r>
            <a:r>
              <a:rPr lang="ja-JP" altLang="en-US" sz="2400" dirty="0" smtClean="0"/>
              <a:t>、モザンビーク</a:t>
            </a:r>
            <a:r>
              <a:rPr lang="ja-JP" altLang="en-US" sz="2400" dirty="0" smtClean="0"/>
              <a:t>、ニジェール、ルワンダ、サントメ・プリンシペ</a:t>
            </a:r>
            <a:r>
              <a:rPr lang="ja-JP" altLang="en-US" sz="2400" dirty="0" smtClean="0"/>
              <a:t>、セネガル</a:t>
            </a:r>
            <a:r>
              <a:rPr lang="ja-JP" altLang="en-US" sz="2400" dirty="0" smtClean="0"/>
              <a:t>、シエラレオネ、ソマリア、南スーダン、スーダン、トーゴ、ウガンダ</a:t>
            </a:r>
            <a:r>
              <a:rPr lang="ja-JP" altLang="en-US" sz="2400" dirty="0" smtClean="0"/>
              <a:t>、タンザニア</a:t>
            </a:r>
            <a:r>
              <a:rPr lang="ja-JP" altLang="en-US" sz="2400" dirty="0" smtClean="0"/>
              <a:t>、ザンビア</a:t>
            </a:r>
          </a:p>
          <a:p>
            <a:pPr lvl="1"/>
            <a:r>
              <a:rPr lang="ja-JP" altLang="en-US" sz="2400" dirty="0" smtClean="0"/>
              <a:t>アジア（</a:t>
            </a:r>
            <a:r>
              <a:rPr lang="en-US" altLang="ja-JP" sz="2400" dirty="0" smtClean="0"/>
              <a:t>9</a:t>
            </a:r>
            <a:r>
              <a:rPr lang="ja-JP" altLang="en-US" sz="2400" dirty="0" smtClean="0"/>
              <a:t>） </a:t>
            </a:r>
            <a:r>
              <a:rPr lang="en-US" altLang="ja-JP" sz="2400" dirty="0" smtClean="0"/>
              <a:t>: </a:t>
            </a:r>
            <a:r>
              <a:rPr lang="ja-JP" altLang="en-US" sz="2400" dirty="0" smtClean="0"/>
              <a:t>アフガニスタン</a:t>
            </a:r>
            <a:r>
              <a:rPr lang="ja-JP" altLang="en-US" sz="2400" dirty="0" smtClean="0"/>
              <a:t>、バングラデシュ、ブータン、カンボジア、ラオス</a:t>
            </a:r>
            <a:r>
              <a:rPr lang="ja-JP" altLang="en-US" sz="2400" dirty="0" smtClean="0"/>
              <a:t>、ミャンマー</a:t>
            </a:r>
            <a:r>
              <a:rPr lang="ja-JP" altLang="en-US" sz="2400" dirty="0" smtClean="0"/>
              <a:t>、ネパール、イエメン、東ティモール</a:t>
            </a:r>
          </a:p>
          <a:p>
            <a:pPr lvl="1"/>
            <a:r>
              <a:rPr lang="ja-JP" altLang="en-US" sz="2400" dirty="0" smtClean="0"/>
              <a:t>大洋州（</a:t>
            </a:r>
            <a:r>
              <a:rPr lang="en-US" altLang="ja-JP" sz="2400" dirty="0" smtClean="0"/>
              <a:t>5</a:t>
            </a:r>
            <a:r>
              <a:rPr lang="ja-JP" altLang="en-US" sz="2400" dirty="0" smtClean="0"/>
              <a:t>） </a:t>
            </a:r>
            <a:r>
              <a:rPr lang="en-US" altLang="ja-JP" sz="2400" dirty="0" smtClean="0"/>
              <a:t>: </a:t>
            </a:r>
            <a:r>
              <a:rPr lang="ja-JP" altLang="en-US" sz="2400" dirty="0" smtClean="0"/>
              <a:t>キリバス</a:t>
            </a:r>
            <a:r>
              <a:rPr lang="ja-JP" altLang="en-US" sz="2400" dirty="0" smtClean="0"/>
              <a:t>、サモア、ソロモン諸島、ツバル、バヌアツ</a:t>
            </a:r>
          </a:p>
          <a:p>
            <a:pPr lvl="1"/>
            <a:r>
              <a:rPr lang="ja-JP" altLang="en-US" sz="2400" dirty="0" smtClean="0"/>
              <a:t>中南米（</a:t>
            </a:r>
            <a:r>
              <a:rPr lang="en-US" altLang="ja-JP" sz="2400" dirty="0" smtClean="0"/>
              <a:t>1</a:t>
            </a:r>
            <a:r>
              <a:rPr lang="ja-JP" altLang="en-US" sz="2400" dirty="0" smtClean="0"/>
              <a:t>） </a:t>
            </a:r>
            <a:r>
              <a:rPr lang="en-US" altLang="ja-JP" sz="2400" dirty="0" smtClean="0"/>
              <a:t>: </a:t>
            </a:r>
            <a:r>
              <a:rPr lang="ja-JP" altLang="en-US" sz="2400" dirty="0" smtClean="0"/>
              <a:t>ハイチ</a:t>
            </a:r>
            <a:endParaRPr lang="ja-JP" altLang="en-US" sz="2400" dirty="0" smtClean="0"/>
          </a:p>
          <a:p>
            <a:endParaRPr kumimoji="1" lang="ja-JP" alt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p:txBody>
          <a:bodyPr/>
          <a:lstStyle/>
          <a:p>
            <a:pPr eaLnBrk="1" hangingPunct="1"/>
            <a:r>
              <a:rPr lang="ja-JP" altLang="en-US" smtClean="0"/>
              <a:t>子どもの栄養不良</a:t>
            </a:r>
          </a:p>
        </p:txBody>
      </p:sp>
      <p:pic>
        <p:nvPicPr>
          <p:cNvPr id="7171" name="Picture 5"/>
          <p:cNvPicPr>
            <a:picLocks noGrp="1" noChangeAspect="1" noChangeArrowheads="1"/>
          </p:cNvPicPr>
          <p:nvPr>
            <p:ph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ja-JP" altLang="en-US" smtClean="0"/>
              <a:t>世界銀行の目標１</a:t>
            </a:r>
          </a:p>
        </p:txBody>
      </p:sp>
      <p:pic>
        <p:nvPicPr>
          <p:cNvPr id="8195" name="Picture 3"/>
          <p:cNvPicPr>
            <a:picLocks noGrp="1" noChangeAspect="1" noChangeArrowheads="1"/>
          </p:cNvPicPr>
          <p:nvPr>
            <p:ph type="body" idx="1"/>
          </p:nvPr>
        </p:nvPicPr>
        <p:blipFill>
          <a:blip r:embed="rId2" cstate="print">
            <a:extLst>
              <a:ext uri="{28A0092B-C50C-407E-A947-70E740481C1C}">
                <a14:useLocalDpi xmlns:a14="http://schemas.microsoft.com/office/drawing/2010/main" xmlns="" val="0"/>
              </a:ext>
            </a:extLst>
          </a:blip>
          <a:srcRect/>
          <a:stretch>
            <a:fillRect/>
          </a:stretch>
        </p:blipFill>
        <p:spPr/>
      </p:pic>
    </p:spTree>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1021</TotalTime>
  <Words>1174</Words>
  <Application>Microsoft Office PowerPoint</Application>
  <PresentationFormat>画面に合わせる (4:3)</PresentationFormat>
  <Paragraphs>157</Paragraphs>
  <Slides>50</Slides>
  <Notes>0</Notes>
  <HiddenSlides>0</HiddenSlides>
  <MMClips>0</MMClips>
  <ScaleCrop>false</ScaleCrop>
  <HeadingPairs>
    <vt:vector size="4" baseType="variant">
      <vt:variant>
        <vt:lpstr>テーマ</vt:lpstr>
      </vt:variant>
      <vt:variant>
        <vt:i4>2</vt:i4>
      </vt:variant>
      <vt:variant>
        <vt:lpstr>スライド タイトル</vt:lpstr>
      </vt:variant>
      <vt:variant>
        <vt:i4>50</vt:i4>
      </vt:variant>
    </vt:vector>
  </HeadingPairs>
  <TitlesOfParts>
    <vt:vector size="52" baseType="lpstr">
      <vt:lpstr>標準デザイン</vt:lpstr>
      <vt:lpstr>1_標準デザイン</vt:lpstr>
      <vt:lpstr>南北問題</vt:lpstr>
      <vt:lpstr>経済格差は問題なのか</vt:lpstr>
      <vt:lpstr>格差は問題なのか（２）</vt:lpstr>
      <vt:lpstr>世界のＬＤＣ分布</vt:lpstr>
      <vt:lpstr>ＬＤＣとは</vt:lpstr>
      <vt:lpstr>現在のＬＤＣ１</vt:lpstr>
      <vt:lpstr>現在のＬＤＣ２</vt:lpstr>
      <vt:lpstr>子どもの栄養不良</vt:lpstr>
      <vt:lpstr>世界銀行の目標１</vt:lpstr>
      <vt:lpstr>初等学校の修了</vt:lpstr>
      <vt:lpstr>世界銀行の目標２</vt:lpstr>
      <vt:lpstr>教育におけるジェンダーの平等</vt:lpstr>
      <vt:lpstr>世界銀行の目標３</vt:lpstr>
      <vt:lpstr>子どもの死亡率</vt:lpstr>
      <vt:lpstr>世界銀行の目標４</vt:lpstr>
      <vt:lpstr>妊産婦の死亡率</vt:lpstr>
      <vt:lpstr>世界銀行の目標５</vt:lpstr>
      <vt:lpstr>エイズの蔓延</vt:lpstr>
      <vt:lpstr>世界銀行の目標６</vt:lpstr>
      <vt:lpstr>浄化水源</vt:lpstr>
      <vt:lpstr>世界銀行の目標７</vt:lpstr>
      <vt:lpstr>アフリカ地域のファクトシート</vt:lpstr>
      <vt:lpstr>東アジア・太平洋地域のファクトシート</vt:lpstr>
      <vt:lpstr>南アジアのファクトシート</vt:lpstr>
      <vt:lpstr>ヨーロッパ・中央アジアファクトシート</vt:lpstr>
      <vt:lpstr>ラテンアメリカのファクトシート</vt:lpstr>
      <vt:lpstr>中東・北アフリカのファクトシート</vt:lpstr>
      <vt:lpstr>以上のことからわかること</vt:lpstr>
      <vt:lpstr>社会の発展に関する理論</vt:lpstr>
      <vt:lpstr>ロストウの発展段階論</vt:lpstr>
      <vt:lpstr>近代化論とマルクス主義</vt:lpstr>
      <vt:lpstr>日本はなぜ近代化できたか１</vt:lpstr>
      <vt:lpstr>日本はなぜ近代化できたか２</vt:lpstr>
      <vt:lpstr>開発独裁の問題</vt:lpstr>
      <vt:lpstr>マルクスの発展段階論</vt:lpstr>
      <vt:lpstr>マルクス理論と衰退と復興１</vt:lpstr>
      <vt:lpstr>マルクス理論の衰退と復興２</vt:lpstr>
      <vt:lpstr>マルクス理論の衰退と復興３</vt:lpstr>
      <vt:lpstr>先進国の格差拡大</vt:lpstr>
      <vt:lpstr>先進国の格差拡大</vt:lpstr>
      <vt:lpstr>スライド 41</vt:lpstr>
      <vt:lpstr>最貧困層の推移</vt:lpstr>
      <vt:lpstr>従属論（１）</vt:lpstr>
      <vt:lpstr>従属論（２）</vt:lpstr>
      <vt:lpstr>従属論（３）</vt:lpstr>
      <vt:lpstr>従属論（４）</vt:lpstr>
      <vt:lpstr>従属論（５）</vt:lpstr>
      <vt:lpstr>ふたつの立場の対応策</vt:lpstr>
      <vt:lpstr>ＢＲＩＣＳ</vt:lpstr>
      <vt:lpstr>スライド 50</vt:lpstr>
    </vt:vector>
  </TitlesOfParts>
  <Company>bunkyo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南北問題</dc:title>
  <dc:creator>wakei</dc:creator>
  <cp:lastModifiedBy>wakei</cp:lastModifiedBy>
  <cp:revision>59</cp:revision>
  <dcterms:created xsi:type="dcterms:W3CDTF">2004-11-11T03:57:55Z</dcterms:created>
  <dcterms:modified xsi:type="dcterms:W3CDTF">2013-05-31T06:22:24Z</dcterms:modified>
</cp:coreProperties>
</file>