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7" r:id="rId4"/>
    <p:sldId id="257" r:id="rId5"/>
    <p:sldId id="258" r:id="rId6"/>
    <p:sldId id="259" r:id="rId7"/>
    <p:sldId id="260" r:id="rId8"/>
    <p:sldId id="261" r:id="rId9"/>
    <p:sldId id="262" r:id="rId10"/>
    <p:sldId id="263" r:id="rId11"/>
    <p:sldId id="272" r:id="rId12"/>
    <p:sldId id="270" r:id="rId13"/>
    <p:sldId id="269" r:id="rId14"/>
    <p:sldId id="267" r:id="rId15"/>
    <p:sldId id="268" r:id="rId16"/>
    <p:sldId id="266" r:id="rId17"/>
    <p:sldId id="274" r:id="rId18"/>
    <p:sldId id="275" r:id="rId19"/>
    <p:sldId id="278" r:id="rId2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7" autoAdjust="0"/>
  </p:normalViewPr>
  <p:slideViewPr>
    <p:cSldViewPr>
      <p:cViewPr varScale="1">
        <p:scale>
          <a:sx n="88" d="100"/>
          <a:sy n="88"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2B5472E-6F21-49DA-B83F-468728123086}"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42D3D6-D3A6-4506-8293-686B48AB77E2}"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6365B5-2CE6-48EF-844F-87F3200AE3F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BCBF93-C4BE-463C-8105-1B1BE1C1DDFB}"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4B54DD-9091-446C-A820-0931CD9A904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8270BA-6C1A-4F92-B2DA-9979CD034E51}"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257B11E-082A-4070-9895-DFB511B15411}"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015E83E-BA71-48C9-8D57-07109DD7857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3B97FC3-40CA-46F6-8A2F-EDB8CAC7CE7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92FB2C-C64C-4EDC-BAE0-97CE5D86FC6A}"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99AE003-F786-42BA-8E0C-749064B781A1}"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B15251B-52ED-45E2-88B6-FC099A72FE9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イラク戦争への道</a:t>
            </a:r>
          </a:p>
        </p:txBody>
      </p:sp>
      <p:sp>
        <p:nvSpPr>
          <p:cNvPr id="2051" name="Rectangle 3"/>
          <p:cNvSpPr>
            <a:spLocks noGrp="1" noChangeArrowheads="1"/>
          </p:cNvSpPr>
          <p:nvPr>
            <p:ph type="subTitle" idx="1"/>
          </p:nvPr>
        </p:nvSpPr>
        <p:spPr/>
        <p:txBody>
          <a:bodyPr/>
          <a:lstStyle/>
          <a:p>
            <a:pPr eaLnBrk="1" hangingPunct="1"/>
            <a:r>
              <a:rPr lang="ja-JP" altLang="en-US" smtClean="0"/>
              <a:t>イラク－アメリカの絡み合い</a:t>
            </a:r>
          </a:p>
          <a:p>
            <a:pPr eaLnBrk="1" hangingPunct="1"/>
            <a:endParaRPr lang="en-US" altLang="ja-JP"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イラン現代史（３）</a:t>
            </a:r>
          </a:p>
        </p:txBody>
      </p:sp>
      <p:sp>
        <p:nvSpPr>
          <p:cNvPr id="11267" name="Rectangle 3"/>
          <p:cNvSpPr>
            <a:spLocks noGrp="1" noChangeArrowheads="1"/>
          </p:cNvSpPr>
          <p:nvPr>
            <p:ph type="body" idx="1"/>
          </p:nvPr>
        </p:nvSpPr>
        <p:spPr/>
        <p:txBody>
          <a:bodyPr/>
          <a:lstStyle/>
          <a:p>
            <a:pPr eaLnBrk="1" hangingPunct="1"/>
            <a:r>
              <a:rPr lang="ja-JP" altLang="en-US" smtClean="0"/>
              <a:t>１９８５年８６年、イランコントラ事件。（アメリカ国家安全保障会議メンバーによるイランへの武器売却）</a:t>
            </a:r>
          </a:p>
          <a:p>
            <a:pPr eaLnBrk="1" hangingPunct="1"/>
            <a:r>
              <a:rPr lang="ja-JP" altLang="en-US" smtClean="0"/>
              <a:t>１９８９年、「悪魔の詩」ラシュディへの死刑宣告、後日日本語翻訳者の五十嵐助教授殺害。</a:t>
            </a:r>
          </a:p>
          <a:p>
            <a:pPr eaLnBrk="1" hangingPunct="1"/>
            <a:r>
              <a:rPr lang="ja-JP" altLang="en-US" smtClean="0"/>
              <a:t>ハタミ大統領による新西欧政策</a:t>
            </a:r>
          </a:p>
          <a:p>
            <a:pPr eaLnBrk="1" hangingPunct="1">
              <a:buFontTx/>
              <a:buNone/>
            </a:pPr>
            <a:endParaRPr lang="ja-JP" altLang="en-US" smtClean="0"/>
          </a:p>
          <a:p>
            <a:pPr eaLnBrk="1" hangingPunct="1">
              <a:buFontTx/>
              <a:buNone/>
            </a:pPr>
            <a:r>
              <a:rPr lang="ja-JP" altLang="en-US" smtClean="0"/>
              <a:t>　（パーレビ国王、ホメイニのビデオ）</a:t>
            </a:r>
          </a:p>
          <a:p>
            <a:pPr eaLnBrk="1" hangingPunct="1"/>
            <a:endParaRPr lang="en-US" altLang="ja-JP"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イラン・イラク戦争</a:t>
            </a:r>
          </a:p>
        </p:txBody>
      </p:sp>
      <p:sp>
        <p:nvSpPr>
          <p:cNvPr id="12291" name="Rectangle 3"/>
          <p:cNvSpPr>
            <a:spLocks noGrp="1" noChangeArrowheads="1"/>
          </p:cNvSpPr>
          <p:nvPr>
            <p:ph type="body" idx="1"/>
          </p:nvPr>
        </p:nvSpPr>
        <p:spPr/>
        <p:txBody>
          <a:bodyPr/>
          <a:lstStyle/>
          <a:p>
            <a:pPr eaLnBrk="1" hangingPunct="1">
              <a:lnSpc>
                <a:spcPct val="80000"/>
              </a:lnSpc>
            </a:pPr>
            <a:r>
              <a:rPr lang="ja-JP" altLang="en-US" sz="1800" smtClean="0"/>
              <a:t>戦争開始の前年、</a:t>
            </a:r>
            <a:r>
              <a:rPr lang="en-US" altLang="ja-JP" sz="1800" smtClean="0"/>
              <a:t>1979</a:t>
            </a:r>
            <a:r>
              <a:rPr lang="ja-JP" altLang="en-US" sz="1800" smtClean="0"/>
              <a:t>年におきたイラン革命の拡大をおそれたイラクは、同国領内にあるシーア派の聖地カルバラーを巡礼するイラン人たちの通行を禁止し、国境を封鎖した。南部に多数のシーア派をかかえるイラクは、シーア派勢力が反政府行動をとることをおそれていた。</a:t>
            </a:r>
          </a:p>
          <a:p>
            <a:pPr eaLnBrk="1" hangingPunct="1">
              <a:lnSpc>
                <a:spcPct val="80000"/>
              </a:lnSpc>
            </a:pPr>
            <a:r>
              <a:rPr lang="ja-JP" altLang="en-US" sz="1800" smtClean="0"/>
              <a:t>いっぽうイランのホメイニーは、イラクのフセイン政権をイスラム政権とはみとめず、打倒をよびかけていた。フセイン政権は、対イラン戦争をかつてアラブがペルシャをうちやぶったカーデシーアの戦になぞらえ、アラブ諸国に支援をもとめた。</a:t>
            </a:r>
          </a:p>
          <a:p>
            <a:pPr eaLnBrk="1" hangingPunct="1">
              <a:lnSpc>
                <a:spcPct val="80000"/>
              </a:lnSpc>
            </a:pPr>
            <a:r>
              <a:rPr lang="ja-JP" altLang="en-US" sz="1800" smtClean="0"/>
              <a:t>緒戦はイラクの電撃的な攻撃が効を奏し、イラン領に深くはいった。しかし、</a:t>
            </a:r>
            <a:r>
              <a:rPr lang="en-US" altLang="ja-JP" sz="1800" smtClean="0"/>
              <a:t>1981</a:t>
            </a:r>
            <a:r>
              <a:rPr lang="ja-JP" altLang="en-US" sz="1800" smtClean="0"/>
              <a:t>年以降は、反撃にでたイランが優勢となり、</a:t>
            </a:r>
            <a:r>
              <a:rPr lang="en-US" altLang="ja-JP" sz="1800" smtClean="0"/>
              <a:t>82</a:t>
            </a:r>
            <a:r>
              <a:rPr lang="ja-JP" altLang="en-US" sz="1800" smtClean="0"/>
              <a:t>年からはイランがイラク領内を侵攻するようになった。その結果、イラクの崩壊によるイラン革命の拡大をおそれた周辺アラブ諸国と欧米諸国、ソ連がイラク支援にかたむき、イランは国際的に孤立、「革命の輸出」は断念せざるをえなくなった。</a:t>
            </a:r>
          </a:p>
          <a:p>
            <a:pPr eaLnBrk="1" hangingPunct="1">
              <a:lnSpc>
                <a:spcPct val="80000"/>
              </a:lnSpc>
            </a:pPr>
            <a:r>
              <a:rPr lang="ja-JP" altLang="en-US" sz="1800" smtClean="0"/>
              <a:t>戦争は</a:t>
            </a:r>
            <a:r>
              <a:rPr lang="en-US" altLang="ja-JP" sz="1800" smtClean="0"/>
              <a:t>1988</a:t>
            </a:r>
            <a:r>
              <a:rPr lang="ja-JP" altLang="en-US" sz="1800" smtClean="0"/>
              <a:t>年</a:t>
            </a:r>
            <a:r>
              <a:rPr lang="en-US" altLang="ja-JP" sz="1800" smtClean="0"/>
              <a:t>7</a:t>
            </a:r>
            <a:r>
              <a:rPr lang="ja-JP" altLang="en-US" sz="1800" smtClean="0"/>
              <a:t>月、イランが停戦をもとめる国連決議を受諾して翌</a:t>
            </a:r>
            <a:r>
              <a:rPr lang="en-US" altLang="ja-JP" sz="1800" smtClean="0"/>
              <a:t>8</a:t>
            </a:r>
            <a:r>
              <a:rPr lang="ja-JP" altLang="en-US" sz="1800" smtClean="0"/>
              <a:t>月に終結したが、イラクは軍事費の増大によって財政がくるしくなり、それが</a:t>
            </a:r>
            <a:r>
              <a:rPr lang="en-US" altLang="ja-JP" sz="1800" smtClean="0"/>
              <a:t>90</a:t>
            </a:r>
            <a:r>
              <a:rPr lang="ja-JP" altLang="en-US" sz="1800" smtClean="0"/>
              <a:t>年にクウェートを侵攻する大きな要因となった</a:t>
            </a:r>
            <a:r>
              <a:rPr lang="en-US" altLang="ja-JP" sz="1800" smtClean="0"/>
              <a:t>(→ </a:t>
            </a:r>
            <a:r>
              <a:rPr lang="ja-JP" altLang="en-US" sz="1800" smtClean="0"/>
              <a:t>湾岸戦争</a:t>
            </a:r>
            <a:r>
              <a:rPr lang="en-US" altLang="ja-JP" sz="1800" smtClean="0"/>
              <a:t>)</a:t>
            </a:r>
            <a:r>
              <a:rPr lang="ja-JP" altLang="en-US" sz="1800" smtClean="0"/>
              <a:t>。この戦争は、双方がミサイルで相手国を攻撃するという史上初の戦いでもあった。</a:t>
            </a:r>
          </a:p>
          <a:p>
            <a:pPr eaLnBrk="1" hangingPunct="1">
              <a:lnSpc>
                <a:spcPct val="80000"/>
              </a:lnSpc>
            </a:pPr>
            <a:endParaRPr lang="ja-JP" altLang="en-US" sz="1800" smtClean="0"/>
          </a:p>
          <a:p>
            <a:pPr eaLnBrk="1" hangingPunct="1">
              <a:lnSpc>
                <a:spcPct val="80000"/>
              </a:lnSpc>
            </a:pPr>
            <a:r>
              <a:rPr lang="en-US" altLang="ja-JP" sz="1800" smtClean="0"/>
              <a:t>(C) 1993-2003 Microsoft Corporation. All rights reserved.</a:t>
            </a:r>
          </a:p>
          <a:p>
            <a:pPr eaLnBrk="1" hangingPunct="1">
              <a:lnSpc>
                <a:spcPct val="80000"/>
              </a:lnSpc>
            </a:pPr>
            <a:endParaRPr lang="en-US" altLang="ja-JP" sz="1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サダム・フセイン（１）</a:t>
            </a:r>
          </a:p>
        </p:txBody>
      </p:sp>
      <p:sp>
        <p:nvSpPr>
          <p:cNvPr id="13315" name="Rectangle 3"/>
          <p:cNvSpPr>
            <a:spLocks noGrp="1" noChangeArrowheads="1"/>
          </p:cNvSpPr>
          <p:nvPr>
            <p:ph type="body" idx="1"/>
          </p:nvPr>
        </p:nvSpPr>
        <p:spPr/>
        <p:txBody>
          <a:bodyPr/>
          <a:lstStyle/>
          <a:p>
            <a:pPr eaLnBrk="1" hangingPunct="1">
              <a:lnSpc>
                <a:spcPct val="90000"/>
              </a:lnSpc>
            </a:pPr>
            <a:r>
              <a:rPr lang="en-US" altLang="ja-JP" smtClean="0"/>
              <a:t>1937</a:t>
            </a:r>
            <a:r>
              <a:rPr lang="ja-JP" altLang="en-US" smtClean="0"/>
              <a:t>～　イラク大統領。在任</a:t>
            </a:r>
            <a:r>
              <a:rPr lang="en-US" altLang="ja-JP" smtClean="0"/>
              <a:t>1979</a:t>
            </a:r>
            <a:r>
              <a:rPr lang="ja-JP" altLang="en-US" smtClean="0"/>
              <a:t>～</a:t>
            </a:r>
            <a:r>
              <a:rPr lang="en-US" altLang="ja-JP" smtClean="0"/>
              <a:t>2003</a:t>
            </a:r>
            <a:r>
              <a:rPr lang="ja-JP" altLang="en-US" smtClean="0"/>
              <a:t>年。イラク中北部のティクリートに生まれる。</a:t>
            </a:r>
            <a:r>
              <a:rPr lang="en-US" altLang="ja-JP" smtClean="0"/>
              <a:t>1957</a:t>
            </a:r>
            <a:r>
              <a:rPr lang="ja-JP" altLang="en-US" smtClean="0"/>
              <a:t>年にバース党</a:t>
            </a:r>
            <a:r>
              <a:rPr lang="en-US" altLang="ja-JP" smtClean="0"/>
              <a:t>(</a:t>
            </a:r>
            <a:r>
              <a:rPr lang="ja-JP" altLang="en-US" smtClean="0"/>
              <a:t>アラブ復興社会党</a:t>
            </a:r>
            <a:r>
              <a:rPr lang="en-US" altLang="ja-JP" smtClean="0"/>
              <a:t>)</a:t>
            </a:r>
            <a:r>
              <a:rPr lang="ja-JP" altLang="en-US" smtClean="0"/>
              <a:t>に入り、</a:t>
            </a:r>
            <a:r>
              <a:rPr lang="en-US" altLang="ja-JP" smtClean="0"/>
              <a:t>2</a:t>
            </a:r>
            <a:r>
              <a:rPr lang="ja-JP" altLang="en-US" smtClean="0"/>
              <a:t>年後、首相カーシム暗殺未遂事件にくわわって死刑判決をうけ、エジプトに亡命した。</a:t>
            </a:r>
            <a:r>
              <a:rPr lang="en-US" altLang="ja-JP" smtClean="0"/>
              <a:t>63</a:t>
            </a:r>
            <a:r>
              <a:rPr lang="ja-JP" altLang="en-US" smtClean="0"/>
              <a:t>年のバース党将校団によるクーデタ後帰国したが、翌年アレフ政権によってふたたび逮捕投獄された。</a:t>
            </a:r>
            <a:r>
              <a:rPr lang="en-US" altLang="ja-JP" smtClean="0"/>
              <a:t>66</a:t>
            </a:r>
            <a:r>
              <a:rPr lang="ja-JP" altLang="en-US" smtClean="0"/>
              <a:t>年に脱獄して国外へ再逃亡したが、</a:t>
            </a:r>
            <a:r>
              <a:rPr lang="en-US" altLang="ja-JP" smtClean="0"/>
              <a:t>68</a:t>
            </a:r>
            <a:r>
              <a:rPr lang="ja-JP" altLang="en-US" smtClean="0"/>
              <a:t>年のバクル将軍の無血クーデタでは重要な役割をはたした。</a:t>
            </a:r>
          </a:p>
          <a:p>
            <a:pPr eaLnBrk="1" hangingPunct="1">
              <a:lnSpc>
                <a:spcPct val="90000"/>
              </a:lnSpc>
            </a:pPr>
            <a:endParaRPr lang="ja-JP" altLang="en-US" smtClean="0"/>
          </a:p>
          <a:p>
            <a:pPr eaLnBrk="1" hangingPunct="1">
              <a:lnSpc>
                <a:spcPct val="90000"/>
              </a:lnSpc>
            </a:pPr>
            <a:endParaRPr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サダム・フセイン（２）</a:t>
            </a:r>
          </a:p>
        </p:txBody>
      </p:sp>
      <p:sp>
        <p:nvSpPr>
          <p:cNvPr id="14339" name="Rectangle 3"/>
          <p:cNvSpPr>
            <a:spLocks noGrp="1" noChangeArrowheads="1"/>
          </p:cNvSpPr>
          <p:nvPr>
            <p:ph type="body" idx="1"/>
          </p:nvPr>
        </p:nvSpPr>
        <p:spPr/>
        <p:txBody>
          <a:bodyPr/>
          <a:lstStyle/>
          <a:p>
            <a:pPr eaLnBrk="1" hangingPunct="1">
              <a:lnSpc>
                <a:spcPct val="80000"/>
              </a:lnSpc>
            </a:pPr>
            <a:r>
              <a:rPr lang="ja-JP" altLang="en-US" sz="2800" smtClean="0"/>
              <a:t>バクル大統領のあとをついで</a:t>
            </a:r>
            <a:r>
              <a:rPr lang="en-US" altLang="ja-JP" sz="2800" smtClean="0"/>
              <a:t>1979</a:t>
            </a:r>
            <a:r>
              <a:rPr lang="ja-JP" altLang="en-US" sz="2800" smtClean="0"/>
              <a:t>年に大統領に就任すると、政治的対立者を徹底的に排除し、クルド系住民の反乱の制圧には毒ガスをつかった。</a:t>
            </a:r>
            <a:r>
              <a:rPr lang="en-US" altLang="ja-JP" sz="2800" smtClean="0"/>
              <a:t>80</a:t>
            </a:r>
            <a:r>
              <a:rPr lang="ja-JP" altLang="en-US" sz="2800" smtClean="0"/>
              <a:t>年、「ペルシャ湾の憲兵」を称して、イスラム原理主義がイラクに広がることをふせぐため、革命後のイランに戦争をしかけた。この</a:t>
            </a:r>
            <a:r>
              <a:rPr lang="en-US" altLang="ja-JP" sz="2800" smtClean="0"/>
              <a:t>8</a:t>
            </a:r>
            <a:r>
              <a:rPr lang="ja-JP" altLang="en-US" sz="2800" smtClean="0"/>
              <a:t>年間の戦争で</a:t>
            </a:r>
            <a:r>
              <a:rPr lang="en-US" altLang="ja-JP" sz="2800" smtClean="0"/>
              <a:t>800</a:t>
            </a:r>
            <a:r>
              <a:rPr lang="ja-JP" altLang="en-US" sz="2800" smtClean="0"/>
              <a:t>億ドルの負債をおうことになったフセインは、</a:t>
            </a:r>
            <a:r>
              <a:rPr lang="en-US" altLang="ja-JP" sz="2800" smtClean="0"/>
              <a:t>90</a:t>
            </a:r>
            <a:r>
              <a:rPr lang="ja-JP" altLang="en-US" sz="2800" smtClean="0"/>
              <a:t>年</a:t>
            </a:r>
            <a:r>
              <a:rPr lang="en-US" altLang="ja-JP" sz="2800" smtClean="0"/>
              <a:t>8</a:t>
            </a:r>
            <a:r>
              <a:rPr lang="ja-JP" altLang="en-US" sz="2800" smtClean="0"/>
              <a:t>月、経済と政治的な利益のために、クウェートに侵攻した。国連は、クウェートからイラク軍を撤退させるための軍事力行使を許可し、</a:t>
            </a:r>
            <a:r>
              <a:rPr lang="en-US" altLang="ja-JP" sz="2800" smtClean="0"/>
              <a:t>91</a:t>
            </a:r>
            <a:r>
              <a:rPr lang="ja-JP" altLang="en-US" sz="2800" smtClean="0"/>
              <a:t>年初め、アメリカを中心にした多国籍軍が、クウェートから撤退させた</a:t>
            </a:r>
            <a:r>
              <a:rPr lang="en-US" altLang="ja-JP" sz="2800" smtClean="0"/>
              <a:t>(→ </a:t>
            </a:r>
            <a:r>
              <a:rPr lang="ja-JP" altLang="en-US" sz="2800" smtClean="0"/>
              <a:t>湾岸戦争</a:t>
            </a:r>
            <a:r>
              <a:rPr lang="en-US" altLang="ja-JP" sz="2800" smtClean="0"/>
              <a:t>)</a:t>
            </a:r>
            <a:r>
              <a:rPr lang="ja-JP" altLang="en-US" sz="2800" smtClean="0"/>
              <a:t>。</a:t>
            </a:r>
          </a:p>
          <a:p>
            <a:pPr eaLnBrk="1" hangingPunct="1">
              <a:lnSpc>
                <a:spcPct val="80000"/>
              </a:lnSpc>
            </a:pPr>
            <a:endParaRPr lang="en-US" altLang="ja-JP"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アフガン戦争への過程（１）</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mtClean="0"/>
              <a:t>１９世紀イギリスとアフガンの戦争で植民地</a:t>
            </a:r>
          </a:p>
          <a:p>
            <a:pPr eaLnBrk="1" hangingPunct="1">
              <a:lnSpc>
                <a:spcPct val="90000"/>
              </a:lnSpc>
            </a:pPr>
            <a:r>
              <a:rPr lang="ja-JP" altLang="en-US" smtClean="0"/>
              <a:t>１９１９年、インド政策上アフガンを独立させる。</a:t>
            </a:r>
          </a:p>
          <a:p>
            <a:pPr eaLnBrk="1" hangingPunct="1">
              <a:lnSpc>
                <a:spcPct val="90000"/>
              </a:lnSpc>
            </a:pPr>
            <a:r>
              <a:rPr lang="ja-JP" altLang="en-US" smtClean="0"/>
              <a:t>王政による近代化。</a:t>
            </a:r>
          </a:p>
          <a:p>
            <a:pPr eaLnBrk="1" hangingPunct="1">
              <a:lnSpc>
                <a:spcPct val="90000"/>
              </a:lnSpc>
            </a:pPr>
            <a:r>
              <a:rPr lang="ja-JP" altLang="en-US" smtClean="0"/>
              <a:t>第二次大戦後、パキスタンと対立（パシュトゥン人の地域の領有問題）</a:t>
            </a:r>
          </a:p>
          <a:p>
            <a:pPr eaLnBrk="1" hangingPunct="1">
              <a:lnSpc>
                <a:spcPct val="90000"/>
              </a:lnSpc>
            </a:pPr>
            <a:r>
              <a:rPr lang="ja-JP" altLang="en-US" smtClean="0"/>
              <a:t>王の独裁化</a:t>
            </a:r>
          </a:p>
          <a:p>
            <a:pPr eaLnBrk="1" hangingPunct="1">
              <a:lnSpc>
                <a:spcPct val="90000"/>
              </a:lnSpc>
            </a:pPr>
            <a:r>
              <a:rPr lang="ja-JP" altLang="en-US" smtClean="0"/>
              <a:t>１９７３年、ダーウドが王を追放して、共和制</a:t>
            </a:r>
          </a:p>
          <a:p>
            <a:pPr eaLnBrk="1" hangingPunct="1">
              <a:lnSpc>
                <a:spcPct val="90000"/>
              </a:lnSpc>
            </a:pPr>
            <a:r>
              <a:rPr lang="ja-JP" altLang="en-US" smtClean="0"/>
              <a:t>その後内乱状態</a:t>
            </a:r>
          </a:p>
          <a:p>
            <a:pPr eaLnBrk="1" hangingPunct="1">
              <a:lnSpc>
                <a:spcPct val="80000"/>
              </a:lnSpc>
            </a:pPr>
            <a:endParaRPr lang="en-US" altLang="ja-JP"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アフガン戦争への過程（２）</a:t>
            </a:r>
          </a:p>
        </p:txBody>
      </p:sp>
      <p:sp>
        <p:nvSpPr>
          <p:cNvPr id="16387" name="Rectangle 3"/>
          <p:cNvSpPr>
            <a:spLocks noGrp="1" noChangeArrowheads="1"/>
          </p:cNvSpPr>
          <p:nvPr>
            <p:ph type="body" idx="1"/>
          </p:nvPr>
        </p:nvSpPr>
        <p:spPr/>
        <p:txBody>
          <a:bodyPr/>
          <a:lstStyle/>
          <a:p>
            <a:pPr eaLnBrk="1" hangingPunct="1"/>
            <a:r>
              <a:rPr lang="ja-JP" altLang="en-US" smtClean="0"/>
              <a:t>親米派と親ソ派の対立</a:t>
            </a:r>
          </a:p>
          <a:p>
            <a:pPr eaLnBrk="1" hangingPunct="1"/>
            <a:r>
              <a:rPr lang="ja-JP" altLang="en-US" smtClean="0"/>
              <a:t>１９７９年、ソ連がアフガニスタン侵攻</a:t>
            </a:r>
          </a:p>
          <a:p>
            <a:pPr eaLnBrk="1" hangingPunct="1"/>
            <a:r>
              <a:rPr lang="ja-JP" altLang="en-US" smtClean="0"/>
              <a:t>アメリカ、ムジャヒディン等のゲリラを支援</a:t>
            </a:r>
          </a:p>
          <a:p>
            <a:pPr eaLnBrk="1" hangingPunct="1"/>
            <a:r>
              <a:rPr lang="ja-JP" altLang="en-US" smtClean="0"/>
              <a:t>１９８９年ソ連撤退、その後も混乱</a:t>
            </a:r>
          </a:p>
          <a:p>
            <a:pPr eaLnBrk="1" hangingPunct="1"/>
            <a:r>
              <a:rPr lang="ja-JP" altLang="en-US" smtClean="0"/>
              <a:t>１９９５年タリバンが占領</a:t>
            </a:r>
          </a:p>
          <a:p>
            <a:pPr eaLnBrk="1" hangingPunct="1"/>
            <a:r>
              <a:rPr lang="ja-JP" altLang="en-US" smtClean="0"/>
              <a:t>停戦合意のない状態で、９１１テロ</a:t>
            </a:r>
          </a:p>
          <a:p>
            <a:pPr eaLnBrk="1" hangingPunct="1">
              <a:buFontTx/>
              <a:buNone/>
            </a:pPr>
            <a:r>
              <a:rPr lang="ja-JP" altLang="en-US" smtClean="0"/>
              <a:t>　　（アメリカのゲリラ支援ビデオ）</a:t>
            </a:r>
          </a:p>
          <a:p>
            <a:pPr eaLnBrk="1" hangingPunct="1">
              <a:lnSpc>
                <a:spcPct val="80000"/>
              </a:lnSpc>
              <a:buFontTx/>
              <a:buNone/>
            </a:pPr>
            <a:endParaRPr lang="en-US" altLang="ja-JP"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z="4000" smtClean="0"/>
              <a:t>イラク・イラン・アフガニスタンと</a:t>
            </a:r>
            <a:br>
              <a:rPr lang="ja-JP" altLang="en-US" sz="4000" smtClean="0"/>
            </a:br>
            <a:r>
              <a:rPr lang="ja-JP" altLang="en-US" sz="4000" smtClean="0"/>
              <a:t>アメリカの関係</a:t>
            </a:r>
          </a:p>
        </p:txBody>
      </p:sp>
      <p:sp>
        <p:nvSpPr>
          <p:cNvPr id="17411" name="Rectangle 3"/>
          <p:cNvSpPr>
            <a:spLocks noGrp="1" noChangeArrowheads="1"/>
          </p:cNvSpPr>
          <p:nvPr>
            <p:ph type="body" idx="1"/>
          </p:nvPr>
        </p:nvSpPr>
        <p:spPr/>
        <p:txBody>
          <a:bodyPr/>
          <a:lstStyle/>
          <a:p>
            <a:pPr eaLnBrk="1" hangingPunct="1">
              <a:lnSpc>
                <a:spcPct val="90000"/>
              </a:lnSpc>
            </a:pPr>
            <a:r>
              <a:rPr lang="ja-JP" altLang="en-US" smtClean="0"/>
              <a:t>イランの王政復活のためのクーデタを支援</a:t>
            </a:r>
          </a:p>
          <a:p>
            <a:pPr eaLnBrk="1" hangingPunct="1">
              <a:lnSpc>
                <a:spcPct val="90000"/>
              </a:lnSpc>
            </a:pPr>
            <a:r>
              <a:rPr lang="ja-JP" altLang="en-US" smtClean="0"/>
              <a:t>イラン王政の治安活動を援助</a:t>
            </a:r>
          </a:p>
          <a:p>
            <a:pPr eaLnBrk="1" hangingPunct="1">
              <a:lnSpc>
                <a:spcPct val="90000"/>
              </a:lnSpc>
            </a:pPr>
            <a:r>
              <a:rPr lang="ja-JP" altLang="en-US" smtClean="0"/>
              <a:t>ホメイニ体制とは対立。しかし、イランコントラ事件で武器提供</a:t>
            </a:r>
          </a:p>
          <a:p>
            <a:pPr eaLnBrk="1" hangingPunct="1">
              <a:lnSpc>
                <a:spcPct val="90000"/>
              </a:lnSpc>
            </a:pPr>
            <a:r>
              <a:rPr lang="ja-JP" altLang="en-US" smtClean="0"/>
              <a:t>イランとの対決上、フセインを支援</a:t>
            </a:r>
          </a:p>
          <a:p>
            <a:pPr eaLnBrk="1" hangingPunct="1">
              <a:lnSpc>
                <a:spcPct val="90000"/>
              </a:lnSpc>
            </a:pPr>
            <a:r>
              <a:rPr lang="ja-JP" altLang="en-US" smtClean="0"/>
              <a:t>アフガンではイスラム原理主義を支援</a:t>
            </a:r>
          </a:p>
          <a:p>
            <a:pPr eaLnBrk="1" hangingPunct="1">
              <a:lnSpc>
                <a:spcPct val="90000"/>
              </a:lnSpc>
            </a:pPr>
            <a:r>
              <a:rPr lang="ja-JP" altLang="en-US" smtClean="0"/>
              <a:t>資金作りのために麻薬を容認（ビデオ）</a:t>
            </a:r>
          </a:p>
          <a:p>
            <a:pPr eaLnBrk="1" hangingPunct="1">
              <a:lnSpc>
                <a:spcPct val="90000"/>
              </a:lnSpc>
            </a:pPr>
            <a:r>
              <a:rPr lang="ja-JP" altLang="en-US" smtClean="0"/>
              <a:t>イランの核兵器問題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z="4000" smtClean="0"/>
              <a:t>湾岸戦争での日本の政策転換（１）</a:t>
            </a:r>
            <a:br>
              <a:rPr lang="ja-JP" altLang="en-US" sz="4000" smtClean="0"/>
            </a:br>
            <a:endParaRPr lang="ja-JP" altLang="en-US" sz="4000" smtClean="0"/>
          </a:p>
        </p:txBody>
      </p:sp>
      <p:sp>
        <p:nvSpPr>
          <p:cNvPr id="18435" name="Rectangle 3"/>
          <p:cNvSpPr>
            <a:spLocks noGrp="1" noChangeArrowheads="1"/>
          </p:cNvSpPr>
          <p:nvPr>
            <p:ph type="body" idx="1"/>
          </p:nvPr>
        </p:nvSpPr>
        <p:spPr/>
        <p:txBody>
          <a:bodyPr/>
          <a:lstStyle/>
          <a:p>
            <a:pPr eaLnBrk="1" hangingPunct="1"/>
            <a:r>
              <a:rPr lang="ja-JP" altLang="en-US" smtClean="0"/>
              <a:t>イラン・イラク戦争での経済的打撃</a:t>
            </a:r>
          </a:p>
          <a:p>
            <a:pPr eaLnBrk="1" hangingPunct="1"/>
            <a:r>
              <a:rPr lang="ja-JP" altLang="en-US" smtClean="0"/>
              <a:t>イラクがクウェート侵攻（１９９０．８）</a:t>
            </a:r>
          </a:p>
          <a:p>
            <a:pPr eaLnBrk="1" hangingPunct="1"/>
            <a:r>
              <a:rPr lang="ja-JP" altLang="en-US" smtClean="0"/>
              <a:t>国連イラクに撤退要求（決議）</a:t>
            </a:r>
          </a:p>
          <a:p>
            <a:pPr eaLnBrk="1" hangingPunct="1"/>
            <a:r>
              <a:rPr lang="ja-JP" altLang="en-US" smtClean="0"/>
              <a:t>国連「対イラク武力行使容認決議」→多国籍軍の結成</a:t>
            </a:r>
          </a:p>
          <a:p>
            <a:pPr eaLnBrk="1" hangingPunct="1"/>
            <a:r>
              <a:rPr lang="ja-JP" altLang="en-US" smtClean="0"/>
              <a:t>多国籍軍イラク攻撃（１９９１．１．１７）</a:t>
            </a:r>
          </a:p>
          <a:p>
            <a:pPr eaLnBrk="1" hangingPunct="1"/>
            <a:r>
              <a:rPr lang="ja-JP" altLang="en-US" smtClean="0"/>
              <a:t>イラク、クウェート賠償・大量破壊兵器の除去・国際原子力機関の査察受け入れを受諾</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z="4000" smtClean="0"/>
              <a:t>湾岸戦争での日本の政策転換（２）</a:t>
            </a:r>
          </a:p>
        </p:txBody>
      </p:sp>
      <p:sp>
        <p:nvSpPr>
          <p:cNvPr id="19459" name="Rectangle 3"/>
          <p:cNvSpPr>
            <a:spLocks noGrp="1" noChangeArrowheads="1"/>
          </p:cNvSpPr>
          <p:nvPr>
            <p:ph type="body" idx="1"/>
          </p:nvPr>
        </p:nvSpPr>
        <p:spPr/>
        <p:txBody>
          <a:bodyPr/>
          <a:lstStyle/>
          <a:p>
            <a:pPr eaLnBrk="1" hangingPunct="1">
              <a:lnSpc>
                <a:spcPct val="90000"/>
              </a:lnSpc>
            </a:pPr>
            <a:r>
              <a:rPr lang="ja-JP" altLang="en-US" sz="2800" smtClean="0"/>
              <a:t>日本の支援　１３０億ドルの資金提供・ペルシャ湾の機雷掃海艇の派遣（機雷除去活動）</a:t>
            </a:r>
          </a:p>
          <a:p>
            <a:pPr eaLnBrk="1" hangingPunct="1">
              <a:lnSpc>
                <a:spcPct val="90000"/>
              </a:lnSpc>
            </a:pPr>
            <a:r>
              <a:rPr lang="ja-JP" altLang="en-US" sz="2800" smtClean="0"/>
              <a:t>クウェートの感謝（３０ヶ国）に入っていなかった。アメリカの事実上の非難。</a:t>
            </a:r>
          </a:p>
          <a:p>
            <a:pPr eaLnBrk="1" hangingPunct="1">
              <a:lnSpc>
                <a:spcPct val="90000"/>
              </a:lnSpc>
              <a:buFontTx/>
              <a:buNone/>
            </a:pPr>
            <a:r>
              <a:rPr lang="ja-JP" altLang="en-US" sz="2800" smtClean="0"/>
              <a:t>　　　　　　　　　↓</a:t>
            </a:r>
          </a:p>
          <a:p>
            <a:pPr eaLnBrk="1" hangingPunct="1">
              <a:lnSpc>
                <a:spcPct val="90000"/>
              </a:lnSpc>
              <a:buFontTx/>
              <a:buNone/>
            </a:pPr>
            <a:r>
              <a:rPr lang="ja-JP" altLang="en-US" sz="2800" smtClean="0"/>
              <a:t>　　　　「金」ではなく「人」を出す意味？</a:t>
            </a:r>
          </a:p>
          <a:p>
            <a:pPr eaLnBrk="1" hangingPunct="1">
              <a:lnSpc>
                <a:spcPct val="90000"/>
              </a:lnSpc>
              <a:buFontTx/>
              <a:buNone/>
            </a:pPr>
            <a:r>
              <a:rPr lang="ja-JP" altLang="en-US" sz="2800" smtClean="0"/>
              <a:t>　　　正確な情報（日本は開戦すると思っていなかったという評価がある。</a:t>
            </a:r>
          </a:p>
          <a:p>
            <a:pPr eaLnBrk="1" hangingPunct="1">
              <a:lnSpc>
                <a:spcPct val="90000"/>
              </a:lnSpc>
              <a:buFontTx/>
              <a:buNone/>
            </a:pPr>
            <a:r>
              <a:rPr lang="ja-JP" altLang="en-US" sz="2800" smtClean="0"/>
              <a:t>　　この後自衛隊の海外派遣が開始。</a:t>
            </a:r>
          </a:p>
          <a:p>
            <a:pPr eaLnBrk="1" hangingPunct="1">
              <a:lnSpc>
                <a:spcPct val="90000"/>
              </a:lnSpc>
              <a:buFontTx/>
              <a:buNone/>
            </a:pPr>
            <a:r>
              <a:rPr lang="ja-JP" altLang="en-US" sz="2800" smtClean="0"/>
              <a:t>　　イラク戦争における派兵へとつながる。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endParaRPr lang="ja-JP" altLang="en-US" smtClean="0"/>
          </a:p>
        </p:txBody>
      </p:sp>
      <p:sp>
        <p:nvSpPr>
          <p:cNvPr id="20483" name="コンテンツ プレースホルダ 2"/>
          <p:cNvSpPr>
            <a:spLocks noGrp="1"/>
          </p:cNvSpPr>
          <p:nvPr>
            <p:ph idx="1"/>
          </p:nvPr>
        </p:nvSpPr>
        <p:spPr/>
        <p:txBody>
          <a:bodyPr/>
          <a:lstStyle/>
          <a:p>
            <a:endParaRPr lang="ja-JP"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繰り返される戦争</a:t>
            </a:r>
          </a:p>
        </p:txBody>
      </p:sp>
      <p:sp>
        <p:nvSpPr>
          <p:cNvPr id="3075" name="Rectangle 3"/>
          <p:cNvSpPr>
            <a:spLocks noGrp="1" noChangeArrowheads="1"/>
          </p:cNvSpPr>
          <p:nvPr>
            <p:ph type="body" idx="1"/>
          </p:nvPr>
        </p:nvSpPr>
        <p:spPr/>
        <p:txBody>
          <a:bodyPr/>
          <a:lstStyle/>
          <a:p>
            <a:pPr eaLnBrk="1" hangingPunct="1"/>
            <a:r>
              <a:rPr lang="ja-JP" altLang="en-US" smtClean="0"/>
              <a:t>二度のアメリカ－イラク戦争</a:t>
            </a:r>
          </a:p>
          <a:p>
            <a:pPr eaLnBrk="1" hangingPunct="1">
              <a:buFontTx/>
              <a:buNone/>
            </a:pPr>
            <a:r>
              <a:rPr lang="ja-JP" altLang="en-US" smtClean="0"/>
              <a:t>　　　湾岸戦争とイラク戦争</a:t>
            </a:r>
          </a:p>
          <a:p>
            <a:pPr eaLnBrk="1" hangingPunct="1"/>
            <a:r>
              <a:rPr lang="ja-JP" altLang="en-US" smtClean="0"/>
              <a:t>二度のアフガン戦争</a:t>
            </a:r>
          </a:p>
          <a:p>
            <a:pPr eaLnBrk="1" hangingPunct="1">
              <a:buFontTx/>
              <a:buNone/>
            </a:pPr>
            <a:r>
              <a:rPr lang="ja-JP" altLang="en-US" smtClean="0"/>
              <a:t>　　　ソ連とアメリカのアフガン戦争</a:t>
            </a:r>
          </a:p>
          <a:p>
            <a:pPr eaLnBrk="1" hangingPunct="1"/>
            <a:r>
              <a:rPr lang="ja-JP" altLang="en-US" smtClean="0"/>
              <a:t>四度の中東戦争</a:t>
            </a:r>
          </a:p>
          <a:p>
            <a:pPr eaLnBrk="1" hangingPunct="1"/>
            <a:r>
              <a:rPr lang="ja-JP" altLang="en-US" smtClean="0"/>
              <a:t>資源とその開発・配分をめぐる争い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srcRect/>
          <a:stretch>
            <a:fillRect/>
          </a:stretch>
        </p:blipFill>
        <p:spPr bwMode="auto">
          <a:xfrm>
            <a:off x="152400" y="-481013"/>
            <a:ext cx="8839200" cy="782002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イラクの近代史（１）</a:t>
            </a:r>
          </a:p>
        </p:txBody>
      </p:sp>
      <p:sp>
        <p:nvSpPr>
          <p:cNvPr id="5123" name="Rectangle 3"/>
          <p:cNvSpPr>
            <a:spLocks noGrp="1" noChangeArrowheads="1"/>
          </p:cNvSpPr>
          <p:nvPr>
            <p:ph type="body" idx="1"/>
          </p:nvPr>
        </p:nvSpPr>
        <p:spPr/>
        <p:txBody>
          <a:bodyPr/>
          <a:lstStyle/>
          <a:p>
            <a:pPr eaLnBrk="1" hangingPunct="1"/>
            <a:r>
              <a:rPr lang="ja-JP" altLang="en-US" smtClean="0"/>
              <a:t>１７世紀からオスマントルコ帝国の支配下</a:t>
            </a:r>
          </a:p>
          <a:p>
            <a:pPr eaLnBrk="1" hangingPunct="1"/>
            <a:r>
              <a:rPr lang="ja-JP" altLang="en-US" smtClean="0"/>
              <a:t>１８３１年オスマントルコの直轄地</a:t>
            </a:r>
          </a:p>
          <a:p>
            <a:pPr eaLnBrk="1" hangingPunct="1"/>
            <a:r>
              <a:rPr lang="ja-JP" altLang="en-US" smtClean="0"/>
              <a:t>１９世紀後半ドイツが中東横断の鉄道計画（イギリスと衝突）３Ｂ政策－３Ｃ政策</a:t>
            </a:r>
          </a:p>
          <a:p>
            <a:pPr eaLnBrk="1" hangingPunct="1"/>
            <a:r>
              <a:rPr lang="ja-JP" altLang="en-US" smtClean="0"/>
              <a:t>第一次対戦後イギリスの委任統治に。イギリスアラブに独立を約束してアラブ人と協力。</a:t>
            </a:r>
          </a:p>
          <a:p>
            <a:pPr eaLnBrk="1" hangingPunct="1"/>
            <a:r>
              <a:rPr lang="ja-JP" altLang="en-US" smtClean="0"/>
              <a:t>１９２１年国民投票でファイサル一世が国王</a:t>
            </a:r>
          </a:p>
          <a:p>
            <a:pPr eaLnBrk="1" hangingPunct="1"/>
            <a:r>
              <a:rPr lang="ja-JP" altLang="en-US" smtClean="0"/>
              <a:t>３０年に独立、３２年国際連盟に加盟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イラクの近代史（２）</a:t>
            </a:r>
          </a:p>
        </p:txBody>
      </p:sp>
      <p:sp>
        <p:nvSpPr>
          <p:cNvPr id="6147" name="Rectangle 3"/>
          <p:cNvSpPr>
            <a:spLocks noGrp="1" noChangeArrowheads="1"/>
          </p:cNvSpPr>
          <p:nvPr>
            <p:ph type="body" idx="1"/>
          </p:nvPr>
        </p:nvSpPr>
        <p:spPr/>
        <p:txBody>
          <a:bodyPr/>
          <a:lstStyle/>
          <a:p>
            <a:pPr eaLnBrk="1" hangingPunct="1"/>
            <a:r>
              <a:rPr lang="ja-JP" altLang="en-US" smtClean="0"/>
              <a:t>１９３１年メジャーのイラク石油会社と協定（イラク石油会社がイラク政府に利用料）</a:t>
            </a:r>
          </a:p>
          <a:p>
            <a:pPr eaLnBrk="1" hangingPunct="1"/>
            <a:r>
              <a:rPr lang="ja-JP" altLang="en-US" smtClean="0"/>
              <a:t>第二次対戦中、イギリスと一時交戦（アラブ主義）、ほとんどはイギリス・アメリカに協力（アッサイード首相）</a:t>
            </a:r>
          </a:p>
          <a:p>
            <a:pPr eaLnBrk="1" hangingPunct="1"/>
            <a:r>
              <a:rPr lang="ja-JP" altLang="en-US" smtClean="0"/>
              <a:t>１９５８年、ヨルダンと統合され「アラブ連邦」（エジプトのアラブ連合共和国と対抗）→中東戦争</a:t>
            </a:r>
          </a:p>
          <a:p>
            <a:pPr eaLnBrk="1" hangingPunct="1"/>
            <a:endParaRPr lang="en-US" altLang="ja-JP"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イラクの近代史（３）</a:t>
            </a:r>
          </a:p>
        </p:txBody>
      </p:sp>
      <p:sp>
        <p:nvSpPr>
          <p:cNvPr id="7171" name="Rectangle 3"/>
          <p:cNvSpPr>
            <a:spLocks noGrp="1" noChangeArrowheads="1"/>
          </p:cNvSpPr>
          <p:nvPr>
            <p:ph type="body" idx="1"/>
          </p:nvPr>
        </p:nvSpPr>
        <p:spPr/>
        <p:txBody>
          <a:bodyPr/>
          <a:lstStyle/>
          <a:p>
            <a:pPr eaLnBrk="1" hangingPunct="1">
              <a:lnSpc>
                <a:spcPct val="90000"/>
              </a:lnSpc>
            </a:pPr>
            <a:r>
              <a:rPr lang="ja-JP" altLang="en-US" smtClean="0"/>
              <a:t>１９５８年、クーデタで共和国（将校カーシム）</a:t>
            </a:r>
          </a:p>
          <a:p>
            <a:pPr eaLnBrk="1" hangingPunct="1">
              <a:lnSpc>
                <a:spcPct val="90000"/>
              </a:lnSpc>
            </a:pPr>
            <a:r>
              <a:rPr lang="ja-JP" altLang="en-US" smtClean="0"/>
              <a:t>１９６０年、クウェートがイギリスの援助で独立</a:t>
            </a:r>
          </a:p>
          <a:p>
            <a:pPr eaLnBrk="1" hangingPunct="1">
              <a:lnSpc>
                <a:spcPct val="90000"/>
              </a:lnSpc>
              <a:buFontTx/>
              <a:buNone/>
            </a:pPr>
            <a:r>
              <a:rPr lang="ja-JP" altLang="en-US" smtClean="0"/>
              <a:t>（イラク抗議、国連認めず）</a:t>
            </a:r>
          </a:p>
          <a:p>
            <a:pPr eaLnBrk="1" hangingPunct="1">
              <a:lnSpc>
                <a:spcPct val="90000"/>
              </a:lnSpc>
              <a:buFontTx/>
              <a:buNone/>
            </a:pPr>
            <a:r>
              <a:rPr lang="ja-JP" altLang="en-US" smtClean="0"/>
              <a:t>・　１９６３年バース党によるクーデタ</a:t>
            </a:r>
          </a:p>
          <a:p>
            <a:pPr eaLnBrk="1" hangingPunct="1">
              <a:lnSpc>
                <a:spcPct val="90000"/>
              </a:lnSpc>
              <a:buFontTx/>
              <a:buNone/>
            </a:pPr>
            <a:r>
              <a:rPr lang="ja-JP" altLang="en-US" smtClean="0"/>
              <a:t>・　１９６８年バース党バクル将軍によるクーデタ</a:t>
            </a:r>
          </a:p>
          <a:p>
            <a:pPr eaLnBrk="1" hangingPunct="1">
              <a:lnSpc>
                <a:spcPct val="90000"/>
              </a:lnSpc>
              <a:buFontTx/>
              <a:buNone/>
            </a:pPr>
            <a:r>
              <a:rPr lang="ja-JP" altLang="en-US" smtClean="0"/>
              <a:t>　（石油会社を国有化、ソ連寄りに）</a:t>
            </a:r>
          </a:p>
          <a:p>
            <a:pPr eaLnBrk="1" hangingPunct="1">
              <a:lnSpc>
                <a:spcPct val="90000"/>
              </a:lnSpc>
              <a:buFontTx/>
              <a:buNone/>
            </a:pPr>
            <a:r>
              <a:rPr lang="ja-JP" altLang="en-US" smtClean="0"/>
              <a:t>・　１９７４年イランとの緊張が高まる。</a:t>
            </a:r>
          </a:p>
          <a:p>
            <a:pPr eaLnBrk="1" hangingPunct="1">
              <a:lnSpc>
                <a:spcPct val="90000"/>
              </a:lnSpc>
              <a:buFontTx/>
              <a:buNone/>
            </a:pPr>
            <a:r>
              <a:rPr lang="ja-JP" altLang="en-US" smtClean="0"/>
              <a:t>　　７９年フセインが後継。</a:t>
            </a:r>
          </a:p>
          <a:p>
            <a:pPr eaLnBrk="1" hangingPunct="1">
              <a:lnSpc>
                <a:spcPct val="90000"/>
              </a:lnSpc>
              <a:buFontTx/>
              <a:buNone/>
            </a:pPr>
            <a:endParaRPr lang="ja-JP" altLang="en-US" smtClean="0"/>
          </a:p>
          <a:p>
            <a:pPr eaLnBrk="1" hangingPunct="1">
              <a:lnSpc>
                <a:spcPct val="90000"/>
              </a:lnSpc>
              <a:buFontTx/>
              <a:buNone/>
            </a:pPr>
            <a:endParaRPr lang="ja-JP" altLang="en-US" smtClean="0"/>
          </a:p>
          <a:p>
            <a:pPr eaLnBrk="1" hangingPunct="1">
              <a:lnSpc>
                <a:spcPct val="90000"/>
              </a:lnSpc>
              <a:buFontTx/>
              <a:buNone/>
            </a:pPr>
            <a:endParaRPr lang="ja-JP" altLang="en-US" smtClean="0"/>
          </a:p>
          <a:p>
            <a:pPr eaLnBrk="1" hangingPunct="1">
              <a:lnSpc>
                <a:spcPct val="90000"/>
              </a:lnSpc>
              <a:buFontTx/>
              <a:buNone/>
            </a:pPr>
            <a:endParaRPr lang="ja-JP" altLang="en-US" smtClean="0"/>
          </a:p>
          <a:p>
            <a:pPr eaLnBrk="1" hangingPunct="1">
              <a:lnSpc>
                <a:spcPct val="90000"/>
              </a:lnSpc>
              <a:buFontTx/>
              <a:buNone/>
            </a:pPr>
            <a:endParaRPr lang="ja-JP" altLang="en-US" smtClean="0"/>
          </a:p>
          <a:p>
            <a:pPr eaLnBrk="1" hangingPunct="1">
              <a:lnSpc>
                <a:spcPct val="90000"/>
              </a:lnSpc>
              <a:buFontTx/>
              <a:buNone/>
            </a:pPr>
            <a:endParaRPr lang="ja-JP" altLang="en-US" smtClean="0"/>
          </a:p>
          <a:p>
            <a:pPr eaLnBrk="1" hangingPunct="1">
              <a:lnSpc>
                <a:spcPct val="90000"/>
              </a:lnSpc>
            </a:pPr>
            <a:endParaRPr lang="en-US" altLang="ja-JP"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イラク近代史（４）</a:t>
            </a:r>
          </a:p>
        </p:txBody>
      </p:sp>
      <p:sp>
        <p:nvSpPr>
          <p:cNvPr id="8195" name="Rectangle 3"/>
          <p:cNvSpPr>
            <a:spLocks noGrp="1" noChangeArrowheads="1"/>
          </p:cNvSpPr>
          <p:nvPr>
            <p:ph type="body" idx="1"/>
          </p:nvPr>
        </p:nvSpPr>
        <p:spPr/>
        <p:txBody>
          <a:bodyPr/>
          <a:lstStyle/>
          <a:p>
            <a:pPr eaLnBrk="1" hangingPunct="1"/>
            <a:r>
              <a:rPr lang="ja-JP" altLang="en-US" sz="2800" smtClean="0"/>
              <a:t>１９８０～１９８８年、イラン－イラク戦争</a:t>
            </a:r>
          </a:p>
          <a:p>
            <a:pPr eaLnBrk="1" hangingPunct="1"/>
            <a:r>
              <a:rPr lang="ja-JP" altLang="en-US" sz="2800" smtClean="0"/>
              <a:t>１９９０年、クウェート侵攻</a:t>
            </a:r>
          </a:p>
          <a:p>
            <a:pPr eaLnBrk="1" hangingPunct="1">
              <a:buFontTx/>
              <a:buNone/>
            </a:pPr>
            <a:endParaRPr lang="ja-JP" altLang="en-US" sz="2800" smtClean="0"/>
          </a:p>
          <a:p>
            <a:pPr eaLnBrk="1" hangingPunct="1">
              <a:buFontTx/>
              <a:buNone/>
            </a:pPr>
            <a:r>
              <a:rPr lang="ja-JP" altLang="en-US" sz="2800" smtClean="0"/>
              <a:t>キーポイント　</a:t>
            </a:r>
          </a:p>
          <a:p>
            <a:pPr eaLnBrk="1" hangingPunct="1">
              <a:buFontTx/>
              <a:buNone/>
            </a:pPr>
            <a:r>
              <a:rPr lang="ja-JP" altLang="en-US" sz="2800" smtClean="0"/>
              <a:t>　資源の開発（先進国）と独立後の資源国有化の対立</a:t>
            </a:r>
          </a:p>
          <a:p>
            <a:pPr eaLnBrk="1" hangingPunct="1">
              <a:buFontTx/>
              <a:buNone/>
            </a:pPr>
            <a:r>
              <a:rPr lang="ja-JP" altLang="en-US" sz="2800" smtClean="0"/>
              <a:t>　</a:t>
            </a:r>
          </a:p>
          <a:p>
            <a:pPr eaLnBrk="1" hangingPunct="1">
              <a:buFontTx/>
              <a:buNone/>
            </a:pPr>
            <a:r>
              <a:rPr lang="ja-JP" altLang="en-US" sz="2800" smtClean="0"/>
              <a:t>（以下テキスト</a:t>
            </a:r>
            <a:r>
              <a:rPr lang="en-US" altLang="ja-JP" sz="2800" smtClean="0"/>
              <a:t>p11</a:t>
            </a:r>
            <a:r>
              <a:rPr lang="ja-JP" altLang="en-US" sz="2800" smtClean="0"/>
              <a:t>）</a:t>
            </a:r>
          </a:p>
          <a:p>
            <a:pPr eaLnBrk="1" hangingPunct="1">
              <a:buFontTx/>
              <a:buNone/>
            </a:pPr>
            <a:r>
              <a:rPr lang="ja-JP" altLang="en-US" sz="2800" smtClean="0"/>
              <a:t>　　ビデオ</a:t>
            </a:r>
          </a:p>
          <a:p>
            <a:pPr eaLnBrk="1" hangingPunct="1">
              <a:buFontTx/>
              <a:buNone/>
            </a:pPr>
            <a:endParaRPr lang="en-US" altLang="ja-JP"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イラン現代史（１）</a:t>
            </a:r>
          </a:p>
        </p:txBody>
      </p:sp>
      <p:sp>
        <p:nvSpPr>
          <p:cNvPr id="9219" name="Rectangle 3"/>
          <p:cNvSpPr>
            <a:spLocks noGrp="1" noChangeArrowheads="1"/>
          </p:cNvSpPr>
          <p:nvPr>
            <p:ph type="body" idx="1"/>
          </p:nvPr>
        </p:nvSpPr>
        <p:spPr/>
        <p:txBody>
          <a:bodyPr/>
          <a:lstStyle/>
          <a:p>
            <a:pPr eaLnBrk="1" hangingPunct="1"/>
            <a:r>
              <a:rPr lang="ja-JP" altLang="en-US" smtClean="0"/>
              <a:t>１９２３年レザー・シャー・パフラビー首相に</a:t>
            </a:r>
          </a:p>
          <a:p>
            <a:pPr eaLnBrk="1" hangingPunct="1"/>
            <a:r>
              <a:rPr lang="ja-JP" altLang="en-US" smtClean="0"/>
              <a:t>１９２３年パフラビー朝成立（近代化を進める）</a:t>
            </a:r>
          </a:p>
          <a:p>
            <a:pPr eaLnBrk="1" hangingPunct="1"/>
            <a:r>
              <a:rPr lang="ja-JP" altLang="en-US" smtClean="0"/>
              <a:t>第二次大戦中は、連合国だが、ソ連とイギリスの対立の場となった。</a:t>
            </a:r>
          </a:p>
          <a:p>
            <a:pPr eaLnBrk="1" hangingPunct="1"/>
            <a:r>
              <a:rPr lang="ja-JP" altLang="en-US" smtClean="0"/>
              <a:t>１９５１年首相のモサッデクが、石油の国有化</a:t>
            </a:r>
          </a:p>
          <a:p>
            <a:pPr eaLnBrk="1" hangingPunct="1"/>
            <a:r>
              <a:rPr lang="ja-JP" altLang="en-US" smtClean="0"/>
              <a:t>１９５３年モサッデクと王の対立激化。王一時亡命。アメリカの援助でクーデタ、王の復帰。</a:t>
            </a:r>
          </a:p>
          <a:p>
            <a:pPr eaLnBrk="1" hangingPunct="1"/>
            <a:endParaRPr lang="ja-JP" altLang="en-US" smtClean="0"/>
          </a:p>
          <a:p>
            <a:pPr eaLnBrk="1" hangingPunct="1"/>
            <a:endParaRPr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イラク現代史（２）</a:t>
            </a:r>
          </a:p>
        </p:txBody>
      </p:sp>
      <p:sp>
        <p:nvSpPr>
          <p:cNvPr id="10243" name="Rectangle 3"/>
          <p:cNvSpPr>
            <a:spLocks noGrp="1" noChangeArrowheads="1"/>
          </p:cNvSpPr>
          <p:nvPr>
            <p:ph type="body" idx="1"/>
          </p:nvPr>
        </p:nvSpPr>
        <p:spPr/>
        <p:txBody>
          <a:bodyPr/>
          <a:lstStyle/>
          <a:p>
            <a:pPr eaLnBrk="1" hangingPunct="1"/>
            <a:r>
              <a:rPr lang="ja-JP" altLang="en-US" smtClean="0"/>
              <a:t>パーレビ国王、近代化に取り組み、親米政策。他方アラブ諸国とは対立。（イスラエル承認）</a:t>
            </a:r>
          </a:p>
          <a:p>
            <a:pPr eaLnBrk="1" hangingPunct="1"/>
            <a:r>
              <a:rPr lang="ja-JP" altLang="en-US" smtClean="0"/>
              <a:t>貧富の拡大、秘密警察の弾圧に対する不満から、内戦。ホメイニによるイスラム国家をめざすイラン革命。１９７９年。</a:t>
            </a:r>
          </a:p>
          <a:p>
            <a:pPr eaLnBrk="1" hangingPunct="1"/>
            <a:r>
              <a:rPr lang="ja-JP" altLang="en-US" smtClean="0"/>
              <a:t>７９年暮アメリカ大使館占拠、アメリカ人人質に。（アメリカに亡命した王への援助に抗議）</a:t>
            </a:r>
          </a:p>
          <a:p>
            <a:pPr eaLnBrk="1" hangingPunct="1"/>
            <a:r>
              <a:rPr lang="ja-JP" altLang="en-US" smtClean="0"/>
              <a:t>８０～８８年、イラクと戦争。</a:t>
            </a:r>
          </a:p>
          <a:p>
            <a:pPr eaLnBrk="1" hangingPunct="1"/>
            <a:endParaRPr lang="en-US" altLang="ja-JP"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402</TotalTime>
  <Words>1131</Words>
  <Application>Microsoft Office PowerPoint</Application>
  <PresentationFormat>画面に合わせる (4:3)</PresentationFormat>
  <Paragraphs>110</Paragraphs>
  <Slides>19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Arial</vt:lpstr>
      <vt:lpstr>ＭＳ Ｐゴシック</vt:lpstr>
      <vt:lpstr>Calibri</vt:lpstr>
      <vt:lpstr>標準デザイン</vt:lpstr>
      <vt:lpstr>イラク戦争への道</vt:lpstr>
      <vt:lpstr>繰り返される戦争</vt:lpstr>
      <vt:lpstr>スライド 3</vt:lpstr>
      <vt:lpstr>イラクの近代史（１）</vt:lpstr>
      <vt:lpstr>イラクの近代史（２）</vt:lpstr>
      <vt:lpstr>イラクの近代史（３）</vt:lpstr>
      <vt:lpstr>イラク近代史（４）</vt:lpstr>
      <vt:lpstr>イラン現代史（１）</vt:lpstr>
      <vt:lpstr>イラク現代史（２）</vt:lpstr>
      <vt:lpstr>イラン現代史（３）</vt:lpstr>
      <vt:lpstr>イラン・イラク戦争</vt:lpstr>
      <vt:lpstr>サダム・フセイン（１）</vt:lpstr>
      <vt:lpstr>サダム・フセイン（２）</vt:lpstr>
      <vt:lpstr>アフガン戦争への過程（１）</vt:lpstr>
      <vt:lpstr>アフガン戦争への過程（２）</vt:lpstr>
      <vt:lpstr>イラク・イラン・アフガニスタンと アメリカの関係</vt:lpstr>
      <vt:lpstr>湾岸戦争での日本の政策転換（１） </vt:lpstr>
      <vt:lpstr>湾岸戦争での日本の政策転換（２）</vt:lpstr>
      <vt:lpstr>スライド 19</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イラク戦争</dc:title>
  <dc:creator>wakei</dc:creator>
  <cp:lastModifiedBy>wakei</cp:lastModifiedBy>
  <cp:revision>11</cp:revision>
  <dcterms:created xsi:type="dcterms:W3CDTF">2004-10-04T05:02:41Z</dcterms:created>
  <dcterms:modified xsi:type="dcterms:W3CDTF">2013-04-21T02:19:41Z</dcterms:modified>
</cp:coreProperties>
</file>