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57" r:id="rId5"/>
    <p:sldId id="264" r:id="rId6"/>
    <p:sldId id="258" r:id="rId7"/>
    <p:sldId id="265"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E8C6A58-E920-4ABD-A2C7-B3A8BCFEDC87}" type="datetimeFigureOut">
              <a:rPr kumimoji="1" lang="ja-JP" altLang="en-US" smtClean="0"/>
              <a:pPr/>
              <a:t>2013/4/12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E8C6A58-E920-4ABD-A2C7-B3A8BCFEDC87}" type="datetimeFigureOut">
              <a:rPr kumimoji="1" lang="ja-JP" altLang="en-US" smtClean="0"/>
              <a:pPr/>
              <a:t>2013/4/12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E8C6A58-E920-4ABD-A2C7-B3A8BCFEDC87}" type="datetimeFigureOut">
              <a:rPr kumimoji="1" lang="ja-JP" altLang="en-US" smtClean="0"/>
              <a:pPr/>
              <a:t>2013/4/12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E8C6A58-E920-4ABD-A2C7-B3A8BCFEDC87}" type="datetimeFigureOut">
              <a:rPr kumimoji="1" lang="ja-JP" altLang="en-US" smtClean="0"/>
              <a:pPr/>
              <a:t>2013/4/12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E8C6A58-E920-4ABD-A2C7-B3A8BCFEDC87}" type="datetimeFigureOut">
              <a:rPr kumimoji="1" lang="ja-JP" altLang="en-US" smtClean="0"/>
              <a:pPr/>
              <a:t>2013/4/12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E8C6A58-E920-4ABD-A2C7-B3A8BCFEDC87}" type="datetimeFigureOut">
              <a:rPr kumimoji="1" lang="ja-JP" altLang="en-US" smtClean="0"/>
              <a:pPr/>
              <a:t>2013/4/12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E8C6A58-E920-4ABD-A2C7-B3A8BCFEDC87}" type="datetimeFigureOut">
              <a:rPr kumimoji="1" lang="ja-JP" altLang="en-US" smtClean="0"/>
              <a:pPr/>
              <a:t>2013/4/12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E8C6A58-E920-4ABD-A2C7-B3A8BCFEDC87}" type="datetimeFigureOut">
              <a:rPr kumimoji="1" lang="ja-JP" altLang="en-US" smtClean="0"/>
              <a:pPr/>
              <a:t>2013/4/12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E8C6A58-E920-4ABD-A2C7-B3A8BCFEDC87}" type="datetimeFigureOut">
              <a:rPr kumimoji="1" lang="ja-JP" altLang="en-US" smtClean="0"/>
              <a:pPr/>
              <a:t>2013/4/12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E8C6A58-E920-4ABD-A2C7-B3A8BCFEDC87}" type="datetimeFigureOut">
              <a:rPr kumimoji="1" lang="ja-JP" altLang="en-US" smtClean="0"/>
              <a:pPr/>
              <a:t>2013/4/12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E8C6A58-E920-4ABD-A2C7-B3A8BCFEDC87}" type="datetimeFigureOut">
              <a:rPr kumimoji="1" lang="ja-JP" altLang="en-US" smtClean="0"/>
              <a:pPr/>
              <a:t>2013/4/12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836E8A3-2031-4E8F-8431-2A859AA1D45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8C6A58-E920-4ABD-A2C7-B3A8BCFEDC87}" type="datetimeFigureOut">
              <a:rPr kumimoji="1" lang="ja-JP" altLang="en-US" smtClean="0"/>
              <a:pPr/>
              <a:t>2013/4/12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6E8A3-2031-4E8F-8431-2A859AA1D45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戦争と</a:t>
            </a:r>
            <a:r>
              <a:rPr lang="ja-JP" altLang="en-US" dirty="0"/>
              <a:t>平和</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正義の戦争は</a:t>
            </a:r>
          </a:p>
          <a:p>
            <a:r>
              <a:rPr lang="ja-JP" altLang="en-US" dirty="0" smtClean="0"/>
              <a:t>戦争で利益を得る者</a:t>
            </a:r>
            <a:r>
              <a:rPr lang="ja-JP" altLang="en-US" dirty="0"/>
              <a:t>は</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人々にとっての戦争</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大多数の人にとって破壊される価値</a:t>
            </a:r>
          </a:p>
          <a:p>
            <a:pPr lvl="1"/>
            <a:r>
              <a:rPr kumimoji="1" lang="ja-JP" altLang="en-US" dirty="0" smtClean="0"/>
              <a:t>生命（テキスト第二次大戦の死者数参照）</a:t>
            </a:r>
          </a:p>
          <a:p>
            <a:pPr lvl="1"/>
            <a:r>
              <a:rPr lang="ja-JP" altLang="en-US" dirty="0" smtClean="0"/>
              <a:t>安全</a:t>
            </a:r>
          </a:p>
          <a:p>
            <a:pPr lvl="1"/>
            <a:r>
              <a:rPr kumimoji="1" lang="ja-JP" altLang="en-US" dirty="0" smtClean="0"/>
              <a:t>環境（ビデオ４：４５）</a:t>
            </a:r>
          </a:p>
          <a:p>
            <a:r>
              <a:rPr lang="ja-JP" altLang="en-US" dirty="0" smtClean="0"/>
              <a:t>戦争から利益を得る人</a:t>
            </a:r>
          </a:p>
          <a:p>
            <a:pPr lvl="1"/>
            <a:r>
              <a:rPr kumimoji="1" lang="ja-JP" altLang="en-US" dirty="0" smtClean="0"/>
              <a:t>経済的利益（武器商人、戦争特需）</a:t>
            </a:r>
          </a:p>
          <a:p>
            <a:pPr lvl="2"/>
            <a:r>
              <a:rPr lang="ja-JP" altLang="en-US" dirty="0" smtClean="0"/>
              <a:t>朝鮮戦争は戦後日本の復興要因のひとつ</a:t>
            </a:r>
            <a:endParaRPr kumimoji="1" lang="ja-JP" altLang="en-US" dirty="0" smtClean="0"/>
          </a:p>
          <a:p>
            <a:pPr lvl="1"/>
            <a:r>
              <a:rPr lang="ja-JP" altLang="en-US" dirty="0" smtClean="0"/>
              <a:t>勝者（領土・賠償・権力）</a:t>
            </a:r>
            <a:endParaRPr kumimoji="1" lang="ja-JP" alt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戦争形態の変遷</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29413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kumimoji="1" lang="ja-JP" altLang="en-US" dirty="0"/>
                    </a:p>
                  </a:txBody>
                  <a:tcPr/>
                </a:tc>
                <a:tc>
                  <a:txBody>
                    <a:bodyPr/>
                    <a:lstStyle/>
                    <a:p>
                      <a:r>
                        <a:rPr kumimoji="1" lang="ja-JP" altLang="en-US" dirty="0" smtClean="0"/>
                        <a:t>前近代</a:t>
                      </a:r>
                      <a:endParaRPr kumimoji="1" lang="ja-JP" altLang="en-US" dirty="0"/>
                    </a:p>
                  </a:txBody>
                  <a:tcPr/>
                </a:tc>
                <a:tc>
                  <a:txBody>
                    <a:bodyPr/>
                    <a:lstStyle/>
                    <a:p>
                      <a:r>
                        <a:rPr kumimoji="1" lang="ja-JP" altLang="en-US" dirty="0" smtClean="0"/>
                        <a:t>近代</a:t>
                      </a:r>
                      <a:endParaRPr kumimoji="1" lang="ja-JP" altLang="en-US" dirty="0"/>
                    </a:p>
                  </a:txBody>
                  <a:tcPr/>
                </a:tc>
                <a:tc>
                  <a:txBody>
                    <a:bodyPr/>
                    <a:lstStyle/>
                    <a:p>
                      <a:r>
                        <a:rPr kumimoji="1" lang="ja-JP" altLang="en-US" dirty="0" smtClean="0"/>
                        <a:t>現代</a:t>
                      </a:r>
                      <a:endParaRPr kumimoji="1" lang="ja-JP" altLang="en-US" dirty="0"/>
                    </a:p>
                  </a:txBody>
                  <a:tcPr/>
                </a:tc>
              </a:tr>
              <a:tr h="370840">
                <a:tc>
                  <a:txBody>
                    <a:bodyPr/>
                    <a:lstStyle/>
                    <a:p>
                      <a:r>
                        <a:rPr kumimoji="1" lang="ja-JP" altLang="en-US" dirty="0" smtClean="0"/>
                        <a:t>主体</a:t>
                      </a:r>
                      <a:endParaRPr kumimoji="1" lang="ja-JP" altLang="en-US" dirty="0"/>
                    </a:p>
                  </a:txBody>
                  <a:tcPr/>
                </a:tc>
                <a:tc>
                  <a:txBody>
                    <a:bodyPr/>
                    <a:lstStyle/>
                    <a:p>
                      <a:r>
                        <a:rPr kumimoji="1" lang="ja-JP" altLang="en-US" dirty="0" smtClean="0"/>
                        <a:t>王</a:t>
                      </a:r>
                      <a:endParaRPr kumimoji="1" lang="ja-JP" altLang="en-US" dirty="0"/>
                    </a:p>
                  </a:txBody>
                  <a:tcPr/>
                </a:tc>
                <a:tc>
                  <a:txBody>
                    <a:bodyPr/>
                    <a:lstStyle/>
                    <a:p>
                      <a:r>
                        <a:rPr kumimoji="1" lang="ja-JP" altLang="en-US" dirty="0" smtClean="0"/>
                        <a:t>国民国家</a:t>
                      </a:r>
                      <a:endParaRPr kumimoji="1" lang="ja-JP" altLang="en-US" dirty="0"/>
                    </a:p>
                  </a:txBody>
                  <a:tcPr/>
                </a:tc>
                <a:tc>
                  <a:txBody>
                    <a:bodyPr/>
                    <a:lstStyle/>
                    <a:p>
                      <a:r>
                        <a:rPr kumimoji="1" lang="ja-JP" altLang="en-US" dirty="0" smtClean="0"/>
                        <a:t>政府・組織</a:t>
                      </a:r>
                      <a:endParaRPr kumimoji="1" lang="ja-JP" altLang="en-US" dirty="0"/>
                    </a:p>
                  </a:txBody>
                  <a:tcPr/>
                </a:tc>
              </a:tr>
              <a:tr h="370840">
                <a:tc>
                  <a:txBody>
                    <a:bodyPr/>
                    <a:lstStyle/>
                    <a:p>
                      <a:r>
                        <a:rPr kumimoji="1" lang="ja-JP" altLang="en-US" dirty="0" smtClean="0"/>
                        <a:t>兵</a:t>
                      </a:r>
                      <a:endParaRPr kumimoji="1" lang="ja-JP" altLang="en-US" dirty="0"/>
                    </a:p>
                  </a:txBody>
                  <a:tcPr/>
                </a:tc>
                <a:tc>
                  <a:txBody>
                    <a:bodyPr/>
                    <a:lstStyle/>
                    <a:p>
                      <a:r>
                        <a:rPr kumimoji="1" lang="ja-JP" altLang="en-US" dirty="0" smtClean="0"/>
                        <a:t>傭兵</a:t>
                      </a:r>
                      <a:endParaRPr kumimoji="1" lang="ja-JP" altLang="en-US" dirty="0"/>
                    </a:p>
                  </a:txBody>
                  <a:tcPr/>
                </a:tc>
                <a:tc>
                  <a:txBody>
                    <a:bodyPr/>
                    <a:lstStyle/>
                    <a:p>
                      <a:r>
                        <a:rPr kumimoji="1" lang="ja-JP" altLang="en-US" dirty="0" smtClean="0"/>
                        <a:t>国民（徴兵制）</a:t>
                      </a:r>
                      <a:endParaRPr kumimoji="1" lang="ja-JP" altLang="en-US" dirty="0"/>
                    </a:p>
                  </a:txBody>
                  <a:tcPr/>
                </a:tc>
                <a:tc>
                  <a:txBody>
                    <a:bodyPr/>
                    <a:lstStyle/>
                    <a:p>
                      <a:r>
                        <a:rPr kumimoji="1" lang="ja-JP" altLang="en-US" dirty="0" smtClean="0"/>
                        <a:t>専門家（軍人）</a:t>
                      </a:r>
                      <a:endParaRPr kumimoji="1" lang="ja-JP" altLang="en-US" dirty="0"/>
                    </a:p>
                  </a:txBody>
                  <a:tcPr/>
                </a:tc>
              </a:tr>
              <a:tr h="370840">
                <a:tc>
                  <a:txBody>
                    <a:bodyPr/>
                    <a:lstStyle/>
                    <a:p>
                      <a:r>
                        <a:rPr kumimoji="1" lang="ja-JP" altLang="en-US" dirty="0" smtClean="0"/>
                        <a:t>兵器</a:t>
                      </a:r>
                      <a:endParaRPr kumimoji="1" lang="ja-JP" altLang="en-US" dirty="0"/>
                    </a:p>
                  </a:txBody>
                  <a:tcPr/>
                </a:tc>
                <a:tc>
                  <a:txBody>
                    <a:bodyPr/>
                    <a:lstStyle/>
                    <a:p>
                      <a:r>
                        <a:rPr kumimoji="1" lang="ja-JP" altLang="en-US" dirty="0" smtClean="0"/>
                        <a:t>銃</a:t>
                      </a:r>
                      <a:endParaRPr kumimoji="1" lang="ja-JP" altLang="en-US" dirty="0"/>
                    </a:p>
                  </a:txBody>
                  <a:tcPr/>
                </a:tc>
                <a:tc>
                  <a:txBody>
                    <a:bodyPr/>
                    <a:lstStyle/>
                    <a:p>
                      <a:r>
                        <a:rPr kumimoji="1" lang="ja-JP" altLang="en-US" dirty="0" smtClean="0"/>
                        <a:t>大砲・機関銃・化学兵器・空爆</a:t>
                      </a:r>
                      <a:endParaRPr kumimoji="1" lang="ja-JP" altLang="en-US" dirty="0"/>
                    </a:p>
                  </a:txBody>
                  <a:tcPr/>
                </a:tc>
                <a:tc>
                  <a:txBody>
                    <a:bodyPr/>
                    <a:lstStyle/>
                    <a:p>
                      <a:r>
                        <a:rPr kumimoji="1" lang="ja-JP" altLang="en-US" dirty="0" smtClean="0"/>
                        <a:t>ハイテク兵器（コンピュータ制御）</a:t>
                      </a:r>
                      <a:endParaRPr kumimoji="1" lang="ja-JP" altLang="en-US" dirty="0"/>
                    </a:p>
                  </a:txBody>
                  <a:tcPr/>
                </a:tc>
              </a:tr>
              <a:tr h="370840">
                <a:tc>
                  <a:txBody>
                    <a:bodyPr/>
                    <a:lstStyle/>
                    <a:p>
                      <a:r>
                        <a:rPr kumimoji="1" lang="ja-JP" altLang="en-US" dirty="0" smtClean="0"/>
                        <a:t>一般人</a:t>
                      </a:r>
                      <a:endParaRPr kumimoji="1" lang="ja-JP" altLang="en-US" dirty="0"/>
                    </a:p>
                  </a:txBody>
                  <a:tcPr/>
                </a:tc>
                <a:tc>
                  <a:txBody>
                    <a:bodyPr/>
                    <a:lstStyle/>
                    <a:p>
                      <a:r>
                        <a:rPr kumimoji="1" lang="ja-JP" altLang="en-US" dirty="0" smtClean="0"/>
                        <a:t>逃亡・被害少</a:t>
                      </a:r>
                      <a:endParaRPr kumimoji="1" lang="ja-JP" altLang="en-US" dirty="0"/>
                    </a:p>
                  </a:txBody>
                  <a:tcPr/>
                </a:tc>
                <a:tc>
                  <a:txBody>
                    <a:bodyPr/>
                    <a:lstStyle/>
                    <a:p>
                      <a:r>
                        <a:rPr kumimoji="1" lang="ja-JP" altLang="en-US" dirty="0" smtClean="0"/>
                        <a:t>総力戦・被害甚大</a:t>
                      </a:r>
                      <a:endParaRPr kumimoji="1" lang="ja-JP" altLang="en-US" dirty="0"/>
                    </a:p>
                  </a:txBody>
                  <a:tcPr/>
                </a:tc>
                <a:tc>
                  <a:txBody>
                    <a:bodyPr/>
                    <a:lstStyle/>
                    <a:p>
                      <a:r>
                        <a:rPr kumimoji="1" lang="ja-JP" altLang="en-US" dirty="0" smtClean="0"/>
                        <a:t>ポンポイント爆撃・被害少・限定戦争のため、無関係の人は「観戦」</a:t>
                      </a:r>
                      <a:endParaRPr kumimoji="1" lang="ja-JP" altLang="en-US" dirty="0"/>
                    </a:p>
                  </a:txBody>
                  <a:tcPr/>
                </a:tc>
              </a:tr>
            </a:tbl>
          </a:graphicData>
        </a:graphic>
      </p:graphicFrame>
      <p:sp>
        <p:nvSpPr>
          <p:cNvPr id="5" name="テキスト ボックス 4"/>
          <p:cNvSpPr txBox="1"/>
          <p:nvPr/>
        </p:nvSpPr>
        <p:spPr>
          <a:xfrm>
            <a:off x="611560" y="4941168"/>
            <a:ext cx="7992888" cy="1200329"/>
          </a:xfrm>
          <a:prstGeom prst="rect">
            <a:avLst/>
          </a:prstGeom>
          <a:noFill/>
        </p:spPr>
        <p:txBody>
          <a:bodyPr wrap="square" rtlCol="0">
            <a:spAutoFit/>
          </a:bodyPr>
          <a:lstStyle/>
          <a:p>
            <a:r>
              <a:rPr kumimoji="1" lang="ja-JP" altLang="en-US" dirty="0" smtClean="0"/>
              <a:t>被害が少というのは、近代の総力戦に比較してという意味であって、被害はあまり</a:t>
            </a:r>
          </a:p>
          <a:p>
            <a:r>
              <a:rPr kumimoji="1" lang="ja-JP" altLang="en-US" dirty="0" smtClean="0"/>
              <a:t>なかったという意味ではない。戦争は常に兵以外の民間人にも大きな被害をも</a:t>
            </a:r>
            <a:r>
              <a:rPr kumimoji="1" lang="ja-JP" altLang="en-US" dirty="0" err="1" smtClean="0"/>
              <a:t>た</a:t>
            </a:r>
            <a:endParaRPr kumimoji="1" lang="ja-JP" altLang="en-US" dirty="0" smtClean="0"/>
          </a:p>
          <a:p>
            <a:r>
              <a:rPr kumimoji="1" lang="ja-JP" altLang="en-US" dirty="0" err="1" smtClean="0"/>
              <a:t>らす</a:t>
            </a:r>
            <a:r>
              <a:rPr kumimoji="1" lang="ja-JP" altLang="en-US" dirty="0" smtClean="0"/>
              <a:t>ものであった。</a:t>
            </a:r>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戦争は何故起きるのか</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kumimoji="1" lang="ja-JP" altLang="en-US" dirty="0" smtClean="0"/>
              <a:t>トルストイ（「戦争と平和」）　</a:t>
            </a:r>
          </a:p>
          <a:p>
            <a:pPr lvl="1"/>
            <a:r>
              <a:rPr kumimoji="1" lang="ja-JP" altLang="en-US" dirty="0" smtClean="0"/>
              <a:t>王や皇帝の意思ではない。民衆の意思の総和　</a:t>
            </a:r>
          </a:p>
          <a:p>
            <a:pPr lvl="1"/>
            <a:r>
              <a:rPr kumimoji="1" lang="ja-JP" altLang="en-US" dirty="0" smtClean="0"/>
              <a:t>民衆が断固拒否すれば起きないか</a:t>
            </a:r>
          </a:p>
          <a:p>
            <a:r>
              <a:rPr kumimoji="1" lang="ja-JP" altLang="en-US" dirty="0" smtClean="0"/>
              <a:t>クラウゼヴィッツ（プロシャの軍人・１８１２年戦争参加）</a:t>
            </a:r>
          </a:p>
          <a:p>
            <a:pPr lvl="1"/>
            <a:r>
              <a:rPr lang="ja-JP" altLang="en-US" dirty="0" smtClean="0"/>
              <a:t>戦争は政治の延長</a:t>
            </a:r>
            <a:endParaRPr kumimoji="1" lang="ja-JP" altLang="en-US" dirty="0" smtClean="0"/>
          </a:p>
          <a:p>
            <a:r>
              <a:rPr kumimoji="1" lang="ja-JP" altLang="en-US" dirty="0" smtClean="0"/>
              <a:t>レーニン</a:t>
            </a:r>
          </a:p>
          <a:p>
            <a:pPr lvl="1"/>
            <a:r>
              <a:rPr lang="ja-JP" altLang="en-US" dirty="0" smtClean="0"/>
              <a:t>帝国主義的領土拡大</a:t>
            </a:r>
            <a:endParaRPr kumimoji="1" lang="ja-JP" altLang="en-US" dirty="0" smtClean="0"/>
          </a:p>
          <a:p>
            <a:r>
              <a:rPr kumimoji="1" lang="ja-JP" altLang="en-US" dirty="0" smtClean="0"/>
              <a:t>戦後の議論</a:t>
            </a:r>
            <a:endParaRPr kumimoji="1" lang="en-US" altLang="ja-JP" dirty="0" smtClean="0"/>
          </a:p>
          <a:p>
            <a:pPr lvl="1"/>
            <a:r>
              <a:rPr lang="ja-JP" altLang="en-US" dirty="0" smtClean="0"/>
              <a:t>植民地時代の残滓の拡大（中東戦争・アフリカ・ベトナム）</a:t>
            </a:r>
          </a:p>
          <a:p>
            <a:pPr lvl="1"/>
            <a:r>
              <a:rPr kumimoji="1" lang="ja-JP" altLang="en-US" dirty="0" smtClean="0"/>
              <a:t>独立後の資源の所有（イラン・イラク）</a:t>
            </a:r>
          </a:p>
          <a:p>
            <a:pPr lvl="1"/>
            <a:r>
              <a:rPr lang="ja-JP" altLang="en-US" dirty="0" smtClean="0"/>
              <a:t>戦争を利益とする勢力（ショック・ドクトリン）</a:t>
            </a:r>
          </a:p>
          <a:p>
            <a:pPr lvl="2"/>
            <a:r>
              <a:rPr kumimoji="1" lang="ja-JP" altLang="en-US" dirty="0" smtClean="0"/>
              <a:t>軍隊・軍需産業・メディアは</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正義の戦争はあるのか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民族独立戦争は正義か　ベトナム戦争</a:t>
            </a:r>
          </a:p>
          <a:p>
            <a:r>
              <a:rPr lang="ja-JP" altLang="en-US" dirty="0" smtClean="0"/>
              <a:t>独裁政府を倒すテロは正義か</a:t>
            </a:r>
          </a:p>
          <a:p>
            <a:r>
              <a:rPr kumimoji="1" lang="ja-JP" altLang="en-US" dirty="0" smtClean="0"/>
              <a:t>現在戦争は各地で起きている。（日本も危険）</a:t>
            </a:r>
          </a:p>
          <a:p>
            <a:r>
              <a:rPr lang="ja-JP" altLang="en-US" dirty="0" smtClean="0"/>
              <a:t>民主主義的政治の度合いが高い国では戦争が起きる度合いが小さい。（テキスト参照）</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ベトナム戦争</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映像</a:t>
            </a:r>
          </a:p>
          <a:p>
            <a:r>
              <a:rPr kumimoji="1" lang="ja-JP" altLang="en-US" dirty="0" smtClean="0"/>
              <a:t>ドミノ</a:t>
            </a:r>
            <a:r>
              <a:rPr kumimoji="1" lang="ja-JP" altLang="en-US" dirty="0"/>
              <a:t>理論　</a:t>
            </a:r>
            <a:r>
              <a:rPr kumimoji="1" lang="ja-JP" altLang="en-US" dirty="0" smtClean="0"/>
              <a:t>米ソ対立が背景</a:t>
            </a:r>
          </a:p>
          <a:p>
            <a:r>
              <a:rPr lang="ja-JP" altLang="en-US" dirty="0" smtClean="0"/>
              <a:t>世界の警察意識</a:t>
            </a:r>
          </a:p>
          <a:p>
            <a:r>
              <a:rPr kumimoji="1" lang="ja-JP" altLang="en-US" dirty="0" smtClean="0"/>
              <a:t>傀儡政府　アメリカの世界支配の常套手段</a:t>
            </a:r>
          </a:p>
          <a:p>
            <a:r>
              <a:rPr lang="ja-JP" altLang="en-US" dirty="0" smtClean="0"/>
              <a:t>虚偽</a:t>
            </a:r>
            <a:r>
              <a:rPr lang="ja-JP" altLang="en-US" dirty="0"/>
              <a:t>に</a:t>
            </a:r>
            <a:r>
              <a:rPr lang="ja-JP" altLang="en-US" dirty="0" smtClean="0"/>
              <a:t>よる戦争開始</a:t>
            </a:r>
          </a:p>
          <a:p>
            <a:r>
              <a:rPr kumimoji="1" lang="ja-JP" altLang="en-US" smtClean="0"/>
              <a:t>民衆の</a:t>
            </a:r>
            <a:r>
              <a:rPr kumimoji="1" lang="ja-JP" altLang="en-US"/>
              <a:t>離反</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akei\Desktop\map.gif"/>
          <p:cNvPicPr>
            <a:picLocks noChangeAspect="1" noChangeArrowheads="1"/>
          </p:cNvPicPr>
          <p:nvPr/>
        </p:nvPicPr>
        <p:blipFill>
          <a:blip r:embed="rId2" cstate="print"/>
          <a:srcRect/>
          <a:stretch>
            <a:fillRect/>
          </a:stretch>
        </p:blipFill>
        <p:spPr bwMode="auto">
          <a:xfrm>
            <a:off x="1241656" y="188640"/>
            <a:ext cx="5634600" cy="5128119"/>
          </a:xfrm>
          <a:prstGeom prst="rect">
            <a:avLst/>
          </a:prstGeom>
          <a:noFill/>
        </p:spPr>
      </p:pic>
      <p:sp>
        <p:nvSpPr>
          <p:cNvPr id="4" name="テキスト ボックス 3"/>
          <p:cNvSpPr txBox="1"/>
          <p:nvPr/>
        </p:nvSpPr>
        <p:spPr>
          <a:xfrm>
            <a:off x="755576" y="5661248"/>
            <a:ext cx="7488832" cy="646331"/>
          </a:xfrm>
          <a:prstGeom prst="rect">
            <a:avLst/>
          </a:prstGeom>
          <a:noFill/>
        </p:spPr>
        <p:txBody>
          <a:bodyPr wrap="square" rtlCol="0">
            <a:spAutoFit/>
          </a:bodyPr>
          <a:lstStyle/>
          <a:p>
            <a:r>
              <a:rPr lang="en-US" altLang="ja-JP" dirty="0" smtClean="0"/>
              <a:t>http://abroad.travel.yahoo.co.jp/tif/bin/country_guide/areacd=0100/countrycd=VN/</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229</Words>
  <Application>Microsoft Office PowerPoint</Application>
  <PresentationFormat>画面に合わせる (4:3)</PresentationFormat>
  <Paragraphs>61</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戦争と平和</vt:lpstr>
      <vt:lpstr>人々にとっての戦争</vt:lpstr>
      <vt:lpstr>戦争形態の変遷</vt:lpstr>
      <vt:lpstr>戦争は何故起きるのか</vt:lpstr>
      <vt:lpstr>正義の戦争はあるのか</vt:lpstr>
      <vt:lpstr>ベトナム戦争</vt:lpstr>
      <vt:lpstr>スライド 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戦争と平和</dc:title>
  <dc:creator>wakei</dc:creator>
  <cp:lastModifiedBy>wakei</cp:lastModifiedBy>
  <cp:revision>28</cp:revision>
  <dcterms:created xsi:type="dcterms:W3CDTF">2011-05-01T11:45:05Z</dcterms:created>
  <dcterms:modified xsi:type="dcterms:W3CDTF">2013-04-12T12:29:31Z</dcterms:modified>
</cp:coreProperties>
</file>