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t>2013/7/4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教師の分化・養成・研修・採用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教師の分化は好ましいか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教職はますます細分化</a:t>
            </a:r>
            <a:r>
              <a:rPr lang="ja-JP" altLang="en-US" dirty="0"/>
              <a:t>され</a:t>
            </a:r>
            <a:r>
              <a:rPr lang="ja-JP" altLang="en-US" dirty="0" smtClean="0"/>
              <a:t>、教育を行う教職が減少しているが。テキストｐ１０６</a:t>
            </a:r>
          </a:p>
          <a:p>
            <a:r>
              <a:rPr kumimoji="1" lang="ja-JP" altLang="en-US" dirty="0"/>
              <a:t>校務</a:t>
            </a:r>
            <a:r>
              <a:rPr kumimoji="1" lang="ja-JP" altLang="en-US" dirty="0" smtClean="0"/>
              <a:t>分掌か身分の分化か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重層構造論と単層構造論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教師の資格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免許は不可欠なのか、社会人の導入のため緩い方がいいのか（特別免許・臨時免許）</a:t>
            </a:r>
          </a:p>
          <a:p>
            <a:r>
              <a:rPr lang="ja-JP" altLang="en-US" dirty="0" smtClean="0"/>
              <a:t>基礎資格は大学院</a:t>
            </a:r>
            <a:r>
              <a:rPr lang="ja-JP" altLang="en-US" dirty="0"/>
              <a:t>か</a:t>
            </a:r>
            <a:r>
              <a:rPr lang="ja-JP" altLang="en-US" dirty="0" smtClean="0"/>
              <a:t>？（</a:t>
            </a:r>
            <a:r>
              <a:rPr lang="ja-JP" altLang="en-US" dirty="0" smtClean="0"/>
              <a:t>中教審</a:t>
            </a:r>
            <a:r>
              <a:rPr lang="ja-JP" altLang="en-US" dirty="0" smtClean="0"/>
              <a:t>答申）</a:t>
            </a:r>
            <a:endParaRPr lang="ja-JP" altLang="en-US" dirty="0" smtClean="0"/>
          </a:p>
          <a:p>
            <a:r>
              <a:rPr kumimoji="1" lang="ja-JP" altLang="en-US" dirty="0" smtClean="0"/>
              <a:t>免許更新制度は？　</a:t>
            </a:r>
          </a:p>
          <a:p>
            <a:pPr lvl="1"/>
            <a:r>
              <a:rPr kumimoji="1" lang="ja-JP" altLang="en-US" dirty="0" smtClean="0"/>
              <a:t>何故教職だけ？</a:t>
            </a:r>
          </a:p>
          <a:p>
            <a:pPr lvl="1"/>
            <a:r>
              <a:rPr kumimoji="1" lang="ja-JP" altLang="en-US" dirty="0" smtClean="0"/>
              <a:t>指導力不足教員はどうする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教師の任用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選考という方式は？　柔軟・</a:t>
            </a:r>
            <a:r>
              <a:rPr kumimoji="1" lang="ja-JP" altLang="en-US" dirty="0" smtClean="0"/>
              <a:t>あいまい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大分問題は解決したか</a:t>
            </a:r>
            <a:endParaRPr kumimoji="1" lang="ja-JP" altLang="en-US" dirty="0" smtClean="0"/>
          </a:p>
          <a:p>
            <a:r>
              <a:rPr lang="ja-JP" altLang="en-US" dirty="0" smtClean="0"/>
              <a:t>採用試験と設置者は</a:t>
            </a:r>
            <a:r>
              <a:rPr lang="ja-JP" altLang="en-US" dirty="0"/>
              <a:t>一致</a:t>
            </a:r>
            <a:r>
              <a:rPr lang="ja-JP" altLang="en-US" dirty="0" smtClean="0"/>
              <a:t>させる</a:t>
            </a:r>
            <a:r>
              <a:rPr lang="ja-JP" altLang="en-US" dirty="0"/>
              <a:t>べき</a:t>
            </a:r>
            <a:r>
              <a:rPr lang="ja-JP" altLang="en-US" dirty="0" smtClean="0"/>
              <a:t>か（政令指定都市の一部のみが独自採用）</a:t>
            </a:r>
          </a:p>
          <a:p>
            <a:r>
              <a:rPr kumimoji="1" lang="ja-JP" altLang="en-US" dirty="0" smtClean="0"/>
              <a:t>試補制度は？</a:t>
            </a:r>
          </a:p>
          <a:p>
            <a:r>
              <a:rPr lang="ja-JP" altLang="en-US" dirty="0"/>
              <a:t>昇任　</a:t>
            </a:r>
            <a:r>
              <a:rPr lang="ja-JP" altLang="en-US" dirty="0" smtClean="0"/>
              <a:t>管理職希望者の減少をどう考えるか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新採の離職率もからなり高い。</a:t>
            </a:r>
          </a:p>
          <a:p>
            <a:r>
              <a:rPr lang="ja-JP" altLang="en-US" dirty="0" smtClean="0"/>
              <a:t> </a:t>
            </a:r>
            <a:r>
              <a:rPr lang="ja-JP" altLang="en-US" dirty="0"/>
              <a:t>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一番低いのは秋田県の０．５３％。学力も高い県だ。 </a:t>
            </a:r>
          </a:p>
        </p:txBody>
      </p:sp>
    </p:spTree>
    <p:extLst>
      <p:ext uri="{BB962C8B-B14F-4D97-AF65-F5344CB8AC3E}">
        <p14:creationId xmlns:p14="http://schemas.microsoft.com/office/powerpoint/2010/main" val="162116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副校長ら志望者激減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ja-JP" altLang="en-US" dirty="0"/>
              <a:t>東京都内の公立学校で、副校長ら管理職のなり手不足が深刻だ。</a:t>
            </a:r>
            <a:r>
              <a:rPr lang="ja-JP" altLang="en-US" dirty="0" smtClean="0"/>
              <a:t>選考試験</a:t>
            </a:r>
            <a:r>
              <a:rPr lang="ja-JP" altLang="en-US" dirty="0"/>
              <a:t>の受験者数</a:t>
            </a:r>
            <a:r>
              <a:rPr lang="ja-JP" altLang="en-US" dirty="0" smtClean="0"/>
              <a:t>が少なく</a:t>
            </a:r>
            <a:r>
              <a:rPr lang="ja-JP" altLang="en-US" dirty="0"/>
              <a:t>、今年は競争率が１．１倍にまで落ち込んだ。都教育委員会は仕事の多忙化が管理職 </a:t>
            </a:r>
            <a:r>
              <a:rPr lang="ja-JP" altLang="en-US" dirty="0" smtClean="0"/>
              <a:t> </a:t>
            </a:r>
            <a:r>
              <a:rPr lang="ja-JP" altLang="en-US" dirty="0"/>
              <a:t>離れの一因とみて、業務の軽減に乗り出した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en-US" dirty="0"/>
              <a:t>７月に始まった今年の選考は、合格予定者数４５０人に対して受験者数４８３人。学校の種類や </a:t>
            </a:r>
            <a:r>
              <a:rPr lang="ja-JP" altLang="en-US" dirty="0" smtClean="0"/>
              <a:t>受験者</a:t>
            </a:r>
            <a:r>
              <a:rPr lang="ja-JP" altLang="en-US" dirty="0"/>
              <a:t>の在職年数によって１２に分かれた試験区分ごとにみると、４区分で受験者数が</a:t>
            </a:r>
            <a:r>
              <a:rPr lang="ja-JP" altLang="en-US" dirty="0" smtClean="0"/>
              <a:t>合格予定者数</a:t>
            </a:r>
            <a:r>
              <a:rPr lang="ja-JP" altLang="en-US" dirty="0"/>
              <a:t>を下回る「定員割れ」。競争率０．６７倍のケースもある。都教委の担当者は「１倍</a:t>
            </a:r>
            <a:r>
              <a:rPr lang="ja-JP" altLang="en-US" dirty="0" smtClean="0"/>
              <a:t>未満でも</a:t>
            </a:r>
            <a:r>
              <a:rPr lang="ja-JP" altLang="en-US" dirty="0"/>
              <a:t>、成績が不十分な受験者は合格としない」と話す。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選考</a:t>
            </a:r>
            <a:r>
              <a:rPr lang="ja-JP" altLang="en-US" dirty="0"/>
              <a:t>全体の競争率は、２００２年は４．２倍だったが年々減り、０７年以降は２倍を割った。 </a:t>
            </a:r>
            <a:r>
              <a:rPr lang="ja-JP" altLang="en-US" dirty="0" smtClean="0"/>
              <a:t>０８年</a:t>
            </a:r>
            <a:r>
              <a:rPr lang="ja-JP" altLang="en-US" dirty="0"/>
              <a:t>に受験制度が変更され、主任教諭や主幹教諭の経験が一定年数ないと受験できなくなって、 </a:t>
            </a:r>
            <a:r>
              <a:rPr lang="ja-JP" altLang="en-US" dirty="0" smtClean="0"/>
              <a:t>有</a:t>
            </a:r>
            <a:r>
              <a:rPr lang="ja-JP" altLang="en-US" dirty="0"/>
              <a:t>資格者が減った。団塊世代が大量退職して欠員が増えた。都教委の担当者は、こうしたいくつか</a:t>
            </a:r>
            <a:r>
              <a:rPr lang="ja-JP" altLang="en-US" dirty="0" smtClean="0"/>
              <a:t>の要因</a:t>
            </a:r>
            <a:r>
              <a:rPr lang="ja-JP" altLang="en-US" dirty="0"/>
              <a:t>を挙げる。しかし、特に重視しているのは「仕事の忙しい副校長が敬遠されているのではない</a:t>
            </a:r>
            <a:r>
              <a:rPr lang="ja-JP" altLang="en-US" dirty="0" smtClean="0"/>
              <a:t>かと</a:t>
            </a:r>
            <a:r>
              <a:rPr lang="ja-JP" altLang="en-US" dirty="0"/>
              <a:t>いう点だ。 </a:t>
            </a:r>
            <a:r>
              <a:rPr lang="ja-JP" altLang="en-US" dirty="0" smtClean="0"/>
              <a:t>朝日</a:t>
            </a:r>
            <a:r>
              <a:rPr lang="ja-JP" altLang="en-US" dirty="0"/>
              <a:t>新聞　</a:t>
            </a: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</a:t>
            </a:r>
            <a:r>
              <a:rPr lang="en-US" altLang="ja-JP" dirty="0"/>
              <a:t>8</a:t>
            </a:r>
            <a:r>
              <a:rPr lang="ja-JP" altLang="en-US" dirty="0"/>
              <a:t>時</a:t>
            </a:r>
            <a:r>
              <a:rPr lang="en-US" altLang="ja-JP" dirty="0"/>
              <a:t>12</a:t>
            </a:r>
            <a:r>
              <a:rPr lang="ja-JP" altLang="en-US" dirty="0"/>
              <a:t>分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08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研修の自由は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167</Words>
  <Application>Microsoft Office PowerPoint</Application>
  <PresentationFormat>画面に合わせる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教師の分化・養成・研修・採用</vt:lpstr>
      <vt:lpstr>教師の分化は好ましいか</vt:lpstr>
      <vt:lpstr>教師の資格</vt:lpstr>
      <vt:lpstr>教師の任用</vt:lpstr>
      <vt:lpstr>離職率と試補制度</vt:lpstr>
      <vt:lpstr>副校長ら志望者激減</vt:lpstr>
      <vt:lpstr>研修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Windows User</cp:lastModifiedBy>
  <cp:revision>7</cp:revision>
  <dcterms:created xsi:type="dcterms:W3CDTF">2012-07-03T12:12:27Z</dcterms:created>
  <dcterms:modified xsi:type="dcterms:W3CDTF">2013-07-04T02:07:55Z</dcterms:modified>
</cp:coreProperties>
</file>