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57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E2CD-A224-4FBE-AB91-92331F7F1228}" type="datetimeFigureOut">
              <a:rPr kumimoji="1" lang="ja-JP" altLang="en-US" smtClean="0"/>
              <a:t>2013/6/12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846E-7C98-4905-819F-62C32066F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E2CD-A224-4FBE-AB91-92331F7F1228}" type="datetimeFigureOut">
              <a:rPr kumimoji="1" lang="ja-JP" altLang="en-US" smtClean="0"/>
              <a:t>2013/6/12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846E-7C98-4905-819F-62C32066F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E2CD-A224-4FBE-AB91-92331F7F1228}" type="datetimeFigureOut">
              <a:rPr kumimoji="1" lang="ja-JP" altLang="en-US" smtClean="0"/>
              <a:t>2013/6/12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846E-7C98-4905-819F-62C32066F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E2CD-A224-4FBE-AB91-92331F7F1228}" type="datetimeFigureOut">
              <a:rPr kumimoji="1" lang="ja-JP" altLang="en-US" smtClean="0"/>
              <a:t>2013/6/12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846E-7C98-4905-819F-62C32066F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E2CD-A224-4FBE-AB91-92331F7F1228}" type="datetimeFigureOut">
              <a:rPr kumimoji="1" lang="ja-JP" altLang="en-US" smtClean="0"/>
              <a:t>2013/6/12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846E-7C98-4905-819F-62C32066F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E2CD-A224-4FBE-AB91-92331F7F1228}" type="datetimeFigureOut">
              <a:rPr kumimoji="1" lang="ja-JP" altLang="en-US" smtClean="0"/>
              <a:t>2013/6/12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846E-7C98-4905-819F-62C32066F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E2CD-A224-4FBE-AB91-92331F7F1228}" type="datetimeFigureOut">
              <a:rPr kumimoji="1" lang="ja-JP" altLang="en-US" smtClean="0"/>
              <a:t>2013/6/12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846E-7C98-4905-819F-62C32066F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E2CD-A224-4FBE-AB91-92331F7F1228}" type="datetimeFigureOut">
              <a:rPr kumimoji="1" lang="ja-JP" altLang="en-US" smtClean="0"/>
              <a:t>2013/6/12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846E-7C98-4905-819F-62C32066F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E2CD-A224-4FBE-AB91-92331F7F1228}" type="datetimeFigureOut">
              <a:rPr kumimoji="1" lang="ja-JP" altLang="en-US" smtClean="0"/>
              <a:t>2013/6/12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846E-7C98-4905-819F-62C32066F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E2CD-A224-4FBE-AB91-92331F7F1228}" type="datetimeFigureOut">
              <a:rPr kumimoji="1" lang="ja-JP" altLang="en-US" smtClean="0"/>
              <a:t>2013/6/12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846E-7C98-4905-819F-62C32066F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E2CD-A224-4FBE-AB91-92331F7F1228}" type="datetimeFigureOut">
              <a:rPr kumimoji="1" lang="ja-JP" altLang="en-US" smtClean="0"/>
              <a:t>2013/6/12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846E-7C98-4905-819F-62C32066F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DE2CD-A224-4FBE-AB91-92331F7F1228}" type="datetimeFigureOut">
              <a:rPr kumimoji="1" lang="ja-JP" altLang="en-US" smtClean="0"/>
              <a:t>2013/6/12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0846E-7C98-4905-819F-62C32066F7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教育財政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何故公費を支出するのか１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公共財だから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941410"/>
              </p:ext>
            </p:extLst>
          </p:nvPr>
        </p:nvGraphicFramePr>
        <p:xfrm>
          <a:off x="1331640" y="2276872"/>
          <a:ext cx="6096000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56787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排除性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非排除性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655682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競合性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衣食住・使用物（私的財）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自然資源（コモンプール財）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93668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非競合性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映画・私立公園・デジタル放送（クラブ財）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空気・道路・外交・国防（公共財）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115616" y="4797152"/>
            <a:ext cx="64812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競合性　誰かが使用・消費</a:t>
            </a:r>
            <a:r>
              <a:rPr lang="ja-JP" altLang="en-US" dirty="0"/>
              <a:t>する</a:t>
            </a:r>
            <a:r>
              <a:rPr lang="ja-JP" altLang="en-US" dirty="0" smtClean="0"/>
              <a:t>と他人は使用・消費できない。</a:t>
            </a:r>
            <a:endParaRPr lang="en-US" altLang="ja-JP" dirty="0" smtClean="0"/>
          </a:p>
          <a:p>
            <a:r>
              <a:rPr kumimoji="1" lang="ja-JP" altLang="en-US" dirty="0" smtClean="0"/>
              <a:t>排除性　特定の人以外の使用を排除することが不可能であるか、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可能でもそのための費用が高い。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90507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なぜ公費を支出するのか２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公共性がある。全体あるいは極めて多くの人に利益となる。→教育は公共性を理由として、公費支出されていることが多い。</a:t>
            </a:r>
            <a:endParaRPr kumimoji="1" lang="en-US" altLang="ja-JP" dirty="0" smtClean="0"/>
          </a:p>
          <a:p>
            <a:r>
              <a:rPr lang="ja-JP" altLang="en-US" dirty="0" smtClean="0"/>
              <a:t>論点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利益享受の範囲は多様（</a:t>
            </a:r>
            <a:r>
              <a:rPr lang="en-US" altLang="ja-JP" dirty="0" smtClean="0"/>
              <a:t>ex </a:t>
            </a:r>
            <a:r>
              <a:rPr lang="ja-JP" altLang="en-US" dirty="0" smtClean="0"/>
              <a:t>公立学校通学者と私立学校通学者・空港騒音飛行機に乗る人と乗らない人）</a:t>
            </a:r>
            <a:endParaRPr lang="en-US" altLang="ja-JP" dirty="0" smtClean="0"/>
          </a:p>
          <a:p>
            <a:pPr lvl="1"/>
            <a:r>
              <a:rPr lang="ja-JP" altLang="en-US" dirty="0"/>
              <a:t>対象</a:t>
            </a:r>
            <a:r>
              <a:rPr lang="ja-JP" altLang="en-US" dirty="0" smtClean="0"/>
              <a:t>が同一なのに公費・私費（教科書を問題集・小中と高校の教科書）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8094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なぜ公費を支出するのか３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国家が義務として課す＞国民の権利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義務　公立義務教育の授業料無償（国家が）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権利　選挙権の行使・社会福祉</a:t>
            </a:r>
            <a:endParaRPr kumimoji="1" lang="en-US" altLang="ja-JP" dirty="0" smtClean="0"/>
          </a:p>
          <a:p>
            <a:r>
              <a:rPr lang="ja-JP" altLang="en-US" dirty="0" smtClean="0"/>
              <a:t>論点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義務教育でも私立はなぜ授業料をとってもいいのか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被選挙権の行使はなぜ無料ではないのか（供託金）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064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原則と政治で決まる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公共料金の決定</a:t>
            </a:r>
            <a:endParaRPr kumimoji="1" lang="en-US" altLang="ja-JP" dirty="0" smtClean="0"/>
          </a:p>
          <a:p>
            <a:r>
              <a:rPr lang="ja-JP" altLang="en-US" dirty="0" smtClean="0"/>
              <a:t>高校授業料無償化（朝鮮高校の排除・全員型から経済力型への転換）</a:t>
            </a:r>
            <a:endParaRPr lang="en-US" altLang="ja-JP" dirty="0" smtClean="0"/>
          </a:p>
          <a:p>
            <a:r>
              <a:rPr kumimoji="1" lang="ja-JP" altLang="en-US" dirty="0"/>
              <a:t>奨学</a:t>
            </a:r>
            <a:r>
              <a:rPr kumimoji="1" lang="ja-JP" altLang="en-US" dirty="0" smtClean="0"/>
              <a:t>金　教職</a:t>
            </a:r>
            <a:r>
              <a:rPr lang="ja-JP" altLang="en-US" dirty="0" smtClean="0"/>
              <a:t>の免除→廃止→復活の提言</a:t>
            </a:r>
            <a:endParaRPr lang="en-US" altLang="ja-JP" dirty="0" smtClean="0"/>
          </a:p>
          <a:p>
            <a:r>
              <a:rPr kumimoji="1" lang="ja-JP" altLang="en-US" dirty="0" smtClean="0"/>
              <a:t>教科書無償化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7378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設置者負担主義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学校教育法５条と６条</a:t>
            </a:r>
          </a:p>
          <a:p>
            <a:r>
              <a:rPr kumimoji="1" lang="ja-JP" altLang="en-US" dirty="0" smtClean="0"/>
              <a:t>「法令に特別の定めのある</a:t>
            </a:r>
            <a:r>
              <a:rPr kumimoji="1" lang="ja-JP" altLang="en-US" dirty="0"/>
              <a:t>場合</a:t>
            </a:r>
            <a:r>
              <a:rPr kumimoji="1" lang="ja-JP" altLang="en-US" dirty="0" smtClean="0"/>
              <a:t>」義務教育費国庫負担法　市町村立小中学校の教職員の給与（都道府県の負担）とその３分の１の国庫補助</a:t>
            </a:r>
          </a:p>
          <a:p>
            <a:r>
              <a:rPr lang="ja-JP" altLang="en-US" dirty="0"/>
              <a:t>ふたつ</a:t>
            </a:r>
            <a:r>
              <a:rPr lang="ja-JP" altLang="en-US" dirty="0" smtClean="0"/>
              <a:t>の議論</a:t>
            </a:r>
          </a:p>
          <a:p>
            <a:pPr lvl="1"/>
            <a:r>
              <a:rPr kumimoji="1" lang="ja-JP" altLang="en-US" dirty="0"/>
              <a:t>国庫</a:t>
            </a:r>
            <a:r>
              <a:rPr kumimoji="1" lang="ja-JP" altLang="en-US" dirty="0" smtClean="0"/>
              <a:t>補助を減額　教育水準が保持できるか</a:t>
            </a:r>
          </a:p>
          <a:p>
            <a:pPr lvl="1"/>
            <a:r>
              <a:rPr lang="ja-JP" altLang="en-US" dirty="0" smtClean="0"/>
              <a:t>地方間の給与格差の是非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授業料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授業料とは何か－ふたつの政府見解</a:t>
            </a:r>
          </a:p>
          <a:p>
            <a:pPr lvl="1"/>
            <a:r>
              <a:rPr lang="ja-JP" altLang="en-US" dirty="0" smtClean="0"/>
              <a:t>営造物使用料</a:t>
            </a:r>
          </a:p>
          <a:p>
            <a:pPr lvl="1"/>
            <a:r>
              <a:rPr kumimoji="1" lang="ja-JP" altLang="en-US" dirty="0"/>
              <a:t>反対</a:t>
            </a:r>
            <a:r>
              <a:rPr kumimoji="1" lang="ja-JP" altLang="en-US" dirty="0" smtClean="0"/>
              <a:t>給付のすべて</a:t>
            </a:r>
          </a:p>
          <a:p>
            <a:r>
              <a:rPr lang="ja-JP" altLang="en-US" dirty="0" smtClean="0"/>
              <a:t>私費負担　憲法と教育基本法・学校教育法</a:t>
            </a:r>
          </a:p>
          <a:p>
            <a:r>
              <a:rPr kumimoji="1" lang="ja-JP" altLang="en-US" dirty="0" smtClean="0"/>
              <a:t>教科書代憲法違反</a:t>
            </a:r>
            <a:r>
              <a:rPr kumimoji="1" lang="ja-JP" altLang="en-US" dirty="0"/>
              <a:t>と</a:t>
            </a:r>
            <a:r>
              <a:rPr kumimoji="1" lang="ja-JP" altLang="en-US" dirty="0" smtClean="0"/>
              <a:t>いう訴訟　７１ページ</a:t>
            </a:r>
          </a:p>
          <a:p>
            <a:r>
              <a:rPr lang="ja-JP" altLang="en-US" dirty="0"/>
              <a:t>私費</a:t>
            </a:r>
            <a:r>
              <a:rPr lang="ja-JP" altLang="en-US" dirty="0" smtClean="0"/>
              <a:t>負担は</a:t>
            </a:r>
            <a:r>
              <a:rPr lang="ja-JP" altLang="en-US" dirty="0"/>
              <a:t>受益者</a:t>
            </a:r>
            <a:r>
              <a:rPr lang="ja-JP" altLang="en-US" dirty="0" smtClean="0"/>
              <a:t>負担</a:t>
            </a:r>
            <a:r>
              <a:rPr lang="ja-JP" altLang="en-US" dirty="0"/>
              <a:t>と</a:t>
            </a:r>
            <a:r>
              <a:rPr lang="ja-JP" altLang="en-US" dirty="0" smtClean="0"/>
              <a:t>いう政府見解（しかし、受益者負担の場合には、選択権が原則）</a:t>
            </a:r>
          </a:p>
          <a:p>
            <a:r>
              <a:rPr kumimoji="1" lang="ja-JP" altLang="en-US" dirty="0"/>
              <a:t>私費</a:t>
            </a:r>
            <a:r>
              <a:rPr kumimoji="1" lang="ja-JP" altLang="en-US" dirty="0" smtClean="0"/>
              <a:t>負担が多い</a:t>
            </a:r>
            <a:r>
              <a:rPr kumimoji="1" lang="ja-JP" altLang="en-US" dirty="0"/>
              <a:t>こと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意味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授業料返還と最高裁</a:t>
            </a:r>
            <a:r>
              <a:rPr lang="ja-JP" altLang="en-US" dirty="0"/>
              <a:t>判決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どの段階で学生なのか、どの段階で解除できるのか。</a:t>
            </a:r>
          </a:p>
          <a:p>
            <a:r>
              <a:rPr lang="ja-JP" altLang="en-US" dirty="0" smtClean="0"/>
              <a:t>「学納金は一切返済</a:t>
            </a:r>
            <a:r>
              <a:rPr lang="ja-JP" altLang="en-US" dirty="0"/>
              <a:t>しない</a:t>
            </a:r>
            <a:r>
              <a:rPr lang="ja-JP" altLang="en-US" dirty="0" smtClean="0"/>
              <a:t>」と募集書類にあるときに、その返還義務は？</a:t>
            </a:r>
          </a:p>
          <a:p>
            <a:r>
              <a:rPr kumimoji="1" lang="ja-JP" altLang="en-US" dirty="0"/>
              <a:t>合格</a:t>
            </a:r>
            <a:r>
              <a:rPr kumimoji="1" lang="ja-JP" altLang="en-US" dirty="0" smtClean="0"/>
              <a:t>発表　入学手続　３月３１日　４月１日　入学式の日　その他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外国人と教育費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mtClean="0"/>
              <a:t>無償化をめぐって</a:t>
            </a:r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276</Words>
  <Application>Microsoft Office PowerPoint</Application>
  <PresentationFormat>画面に合わせる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テーマ</vt:lpstr>
      <vt:lpstr>教育財政</vt:lpstr>
      <vt:lpstr>何故公費を支出するのか１</vt:lpstr>
      <vt:lpstr>なぜ公費を支出するのか２</vt:lpstr>
      <vt:lpstr>なぜ公費を支出するのか３</vt:lpstr>
      <vt:lpstr>原則と政治で決まる</vt:lpstr>
      <vt:lpstr>設置者負担主義</vt:lpstr>
      <vt:lpstr>授業料</vt:lpstr>
      <vt:lpstr>授業料返還と最高裁判決</vt:lpstr>
      <vt:lpstr>外国人と教育費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教育財政</dc:title>
  <dc:creator>wakei</dc:creator>
  <cp:lastModifiedBy>Windows User</cp:lastModifiedBy>
  <cp:revision>8</cp:revision>
  <dcterms:created xsi:type="dcterms:W3CDTF">2012-06-06T12:13:01Z</dcterms:created>
  <dcterms:modified xsi:type="dcterms:W3CDTF">2013-06-12T03:27:25Z</dcterms:modified>
</cp:coreProperties>
</file>