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4" r:id="rId11"/>
    <p:sldId id="265" r:id="rId12"/>
    <p:sldId id="266" r:id="rId13"/>
    <p:sldId id="267" r:id="rId14"/>
    <p:sldId id="263" r:id="rId15"/>
    <p:sldId id="270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A28C-E87F-446E-BDDE-69F6F51AA7BB}" type="datetimeFigureOut">
              <a:rPr kumimoji="1" lang="ja-JP" altLang="en-US" smtClean="0"/>
              <a:pPr/>
              <a:t>2013/5/28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教育委員会と職員会議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どのようにコンセンサスを得るのか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教育委員会の会議数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C:\Users\wakei\Desktop\1328894_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060882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 descr="C:\Users\wakei\Desktop\1328894_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556792"/>
            <a:ext cx="8199735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3074" name="Picture 2" descr="C:\Users\wakei\Desktop\1328894_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812" y="1574049"/>
            <a:ext cx="7937569" cy="3151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331640" y="2780928"/>
          <a:ext cx="7139136" cy="189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856"/>
                <a:gridCol w="1114400"/>
                <a:gridCol w="1152128"/>
                <a:gridCol w="1152128"/>
                <a:gridCol w="1340768"/>
                <a:gridCol w="1189856"/>
              </a:tblGrid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教育課程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補助教材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修学旅行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休業日変更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学期設定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１０年度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55.0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68.3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２３年度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84.8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80.3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51.5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１０年度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47.5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16.1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２３年度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82.7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82.3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67.4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58.5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17.4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43608" y="1844824"/>
            <a:ext cx="712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学校管理規則で、学校の各種取り組みについて許可・承認による関与を</a:t>
            </a:r>
          </a:p>
          <a:p>
            <a:r>
              <a:rPr kumimoji="1" lang="ja-JP" altLang="en-US" dirty="0" smtClean="0"/>
              <a:t>しない教育委員会の割合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3212976"/>
            <a:ext cx="648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都道府県</a:t>
            </a:r>
          </a:p>
          <a:p>
            <a:endParaRPr lang="ja-JP" altLang="en-US" dirty="0" smtClean="0"/>
          </a:p>
          <a:p>
            <a:r>
              <a:rPr kumimoji="1" lang="ja-JP" altLang="en-US" dirty="0" smtClean="0"/>
              <a:t>市町村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職員会議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職員会議をめぐる論争</a:t>
            </a:r>
          </a:p>
          <a:p>
            <a:pPr lvl="1"/>
            <a:r>
              <a:rPr lang="ja-JP" altLang="en-US" dirty="0" smtClean="0"/>
              <a:t>決定機関説</a:t>
            </a:r>
          </a:p>
          <a:p>
            <a:pPr lvl="1"/>
            <a:r>
              <a:rPr lang="ja-JP" altLang="en-US" dirty="0" smtClean="0"/>
              <a:t>審議会説</a:t>
            </a:r>
          </a:p>
          <a:p>
            <a:pPr lvl="1"/>
            <a:r>
              <a:rPr lang="ja-JP" altLang="en-US" dirty="0" smtClean="0"/>
              <a:t>補助機関説（省令で規定）</a:t>
            </a:r>
            <a:endParaRPr kumimoji="1" lang="ja-JP" altLang="en-US" dirty="0" smtClean="0"/>
          </a:p>
          <a:p>
            <a:r>
              <a:rPr lang="ja-JP" altLang="en-US" dirty="0" smtClean="0"/>
              <a:t>東京都教育委員会の通達　職員会議で挙手をしてはいけない。</a:t>
            </a:r>
          </a:p>
          <a:p>
            <a:r>
              <a:rPr kumimoji="1" lang="ja-JP" altLang="en-US" dirty="0" smtClean="0"/>
              <a:t>土肥元校長の訴訟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640528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その他の学校運営の組織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学校評議会</a:t>
            </a:r>
          </a:p>
          <a:p>
            <a:r>
              <a:rPr lang="ja-JP" altLang="en-US" dirty="0" smtClean="0"/>
              <a:t>学校運営</a:t>
            </a:r>
            <a:r>
              <a:rPr lang="ja-JP" altLang="en-US" dirty="0" smtClean="0"/>
              <a:t>協</a:t>
            </a:r>
            <a:r>
              <a:rPr lang="ja-JP" altLang="en-US" dirty="0" smtClean="0"/>
              <a:t>議会</a:t>
            </a:r>
          </a:p>
          <a:p>
            <a:r>
              <a:rPr lang="en-US" altLang="ja-JP" dirty="0" smtClean="0"/>
              <a:t>PTA</a:t>
            </a:r>
          </a:p>
          <a:p>
            <a:r>
              <a:rPr lang="ja-JP" altLang="en-US" smtClean="0"/>
              <a:t>児童</a:t>
            </a:r>
            <a:r>
              <a:rPr lang="ja-JP" altLang="en-US" smtClean="0"/>
              <a:t>会</a:t>
            </a:r>
            <a:r>
              <a:rPr lang="ja-JP" altLang="en-US" smtClean="0"/>
              <a:t>・生徒会・自治会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戦後教育行政改革の中心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戦後教育行政改革の三原則</a:t>
            </a:r>
          </a:p>
          <a:p>
            <a:pPr lvl="1"/>
            <a:r>
              <a:rPr lang="ja-JP" altLang="en-US" dirty="0" smtClean="0"/>
              <a:t>教育行政の地方分権</a:t>
            </a:r>
          </a:p>
          <a:p>
            <a:pPr lvl="2"/>
            <a:r>
              <a:rPr lang="ja-JP" altLang="en-US" dirty="0" smtClean="0"/>
              <a:t>地方が分権</a:t>
            </a:r>
            <a:r>
              <a:rPr lang="ja-JP" altLang="en-US" dirty="0"/>
              <a:t>的</a:t>
            </a:r>
            <a:r>
              <a:rPr lang="ja-JP" altLang="en-US" dirty="0" smtClean="0"/>
              <a:t>「公共団体」に変化</a:t>
            </a:r>
          </a:p>
          <a:p>
            <a:pPr lvl="2"/>
            <a:r>
              <a:rPr lang="ja-JP" altLang="en-US" dirty="0" smtClean="0"/>
              <a:t>地方教育行政</a:t>
            </a:r>
            <a:r>
              <a:rPr lang="ja-JP" altLang="en-US" dirty="0"/>
              <a:t>が</a:t>
            </a:r>
            <a:r>
              <a:rPr lang="ja-JP" altLang="en-US" dirty="0" smtClean="0"/>
              <a:t>「内務省」から「教育委員会」に</a:t>
            </a:r>
          </a:p>
          <a:p>
            <a:pPr lvl="1"/>
            <a:r>
              <a:rPr lang="ja-JP" altLang="en-US" dirty="0"/>
              <a:t>教育の民衆</a:t>
            </a:r>
            <a:r>
              <a:rPr lang="ja-JP" altLang="en-US" dirty="0" smtClean="0"/>
              <a:t>統制</a:t>
            </a:r>
          </a:p>
          <a:p>
            <a:pPr lvl="2"/>
            <a:r>
              <a:rPr lang="ja-JP" altLang="en-US" dirty="0" smtClean="0"/>
              <a:t>知事・議会の選挙</a:t>
            </a:r>
          </a:p>
          <a:p>
            <a:pPr lvl="2"/>
            <a:r>
              <a:rPr lang="ja-JP" altLang="en-US" dirty="0" smtClean="0"/>
              <a:t>教育委員会の公選</a:t>
            </a:r>
            <a:r>
              <a:rPr lang="ja-JP" altLang="en-US" dirty="0"/>
              <a:t>制度</a:t>
            </a:r>
          </a:p>
          <a:p>
            <a:pPr lvl="1"/>
            <a:r>
              <a:rPr lang="ja-JP" altLang="en-US" dirty="0" smtClean="0"/>
              <a:t>一般行政からの独立</a:t>
            </a:r>
          </a:p>
          <a:p>
            <a:pPr lvl="2"/>
            <a:r>
              <a:rPr lang="ja-JP" altLang="en-US" dirty="0" smtClean="0"/>
              <a:t>行政委員会</a:t>
            </a:r>
            <a:r>
              <a:rPr lang="ja-JP" altLang="en-US" dirty="0"/>
              <a:t>としての</a:t>
            </a:r>
            <a:r>
              <a:rPr lang="ja-JP" altLang="en-US" dirty="0" smtClean="0"/>
              <a:t>「教育委員会」の成立</a:t>
            </a:r>
          </a:p>
          <a:p>
            <a:pPr lvl="2"/>
            <a:r>
              <a:rPr lang="ja-JP" altLang="en-US" dirty="0" smtClean="0"/>
              <a:t>予算提案権と執行権をもつ教育</a:t>
            </a:r>
            <a:r>
              <a:rPr lang="ja-JP" altLang="en-US" dirty="0"/>
              <a:t>委員会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当初</a:t>
            </a:r>
            <a:r>
              <a:rPr lang="ja-JP" altLang="en-US" dirty="0"/>
              <a:t>から</a:t>
            </a:r>
            <a:r>
              <a:rPr lang="ja-JP" altLang="en-US" dirty="0" smtClean="0"/>
              <a:t>の教育委員会</a:t>
            </a:r>
            <a:r>
              <a:rPr lang="ja-JP" altLang="en-US" dirty="0"/>
              <a:t>へ</a:t>
            </a:r>
            <a:r>
              <a:rPr lang="ja-JP" altLang="en-US" dirty="0" smtClean="0"/>
              <a:t>の</a:t>
            </a:r>
            <a:r>
              <a:rPr lang="ja-JP" altLang="en-US" dirty="0"/>
              <a:t>攻撃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一般部局からの不満</a:t>
            </a:r>
          </a:p>
          <a:p>
            <a:pPr lvl="1"/>
            <a:r>
              <a:rPr lang="ja-JP" altLang="en-US" dirty="0" smtClean="0"/>
              <a:t>統一的な予算編成ができない</a:t>
            </a:r>
          </a:p>
          <a:p>
            <a:pPr lvl="1"/>
            <a:r>
              <a:rPr kumimoji="1" lang="ja-JP" altLang="en-US" dirty="0" smtClean="0"/>
              <a:t>地方議会の文教委員会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整合性</a:t>
            </a:r>
            <a:endParaRPr kumimoji="1" lang="ja-JP" altLang="en-US" dirty="0" smtClean="0"/>
          </a:p>
          <a:p>
            <a:r>
              <a:rPr lang="ja-JP" altLang="en-US" dirty="0" smtClean="0"/>
              <a:t>政治家</a:t>
            </a:r>
            <a:r>
              <a:rPr lang="ja-JP" altLang="en-US" dirty="0"/>
              <a:t>から</a:t>
            </a:r>
            <a:r>
              <a:rPr lang="ja-JP" altLang="en-US" dirty="0" smtClean="0"/>
              <a:t>の非難</a:t>
            </a:r>
          </a:p>
          <a:p>
            <a:pPr lvl="1"/>
            <a:r>
              <a:rPr kumimoji="1" lang="ja-JP" altLang="en-US" dirty="0" smtClean="0"/>
              <a:t>教育が政治から独立していない</a:t>
            </a:r>
          </a:p>
          <a:p>
            <a:pPr lvl="1"/>
            <a:r>
              <a:rPr lang="ja-JP" altLang="en-US" dirty="0" smtClean="0"/>
              <a:t>選挙が政党や組合を背景としている</a:t>
            </a:r>
          </a:p>
          <a:p>
            <a:pPr lvl="1">
              <a:buNone/>
            </a:pPr>
            <a:r>
              <a:rPr lang="ja-JP" altLang="en-US" dirty="0" smtClean="0"/>
              <a:t>　　　　　　　</a:t>
            </a:r>
          </a:p>
          <a:p>
            <a:pPr lvl="1">
              <a:buNone/>
            </a:pPr>
            <a:r>
              <a:rPr kumimoji="1" lang="ja-JP" altLang="en-US" dirty="0" smtClean="0"/>
              <a:t>本当の理由は</a:t>
            </a:r>
            <a:r>
              <a:rPr kumimoji="1" lang="ja-JP" altLang="en-US" dirty="0"/>
              <a:t>どこにあったの</a:t>
            </a:r>
            <a:r>
              <a:rPr kumimoji="1" lang="ja-JP" altLang="en-US" dirty="0" smtClean="0"/>
              <a:t>か？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５０年代の再編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「教育委員会法」を廃止し、「地方教育行政の</a:t>
            </a:r>
            <a:r>
              <a:rPr lang="ja-JP" altLang="en-US" dirty="0" smtClean="0"/>
              <a:t>組織及び運営に関する</a:t>
            </a:r>
            <a:r>
              <a:rPr lang="ja-JP" altLang="en-US" dirty="0"/>
              <a:t>法律</a:t>
            </a:r>
            <a:r>
              <a:rPr lang="ja-JP" altLang="en-US" dirty="0" smtClean="0"/>
              <a:t>」の制定（全く違う組織であることを強調）</a:t>
            </a:r>
          </a:p>
          <a:p>
            <a:pPr lvl="1"/>
            <a:r>
              <a:rPr lang="ja-JP" altLang="en-US" dirty="0"/>
              <a:t>公選制を首長の任命制に</a:t>
            </a:r>
          </a:p>
          <a:p>
            <a:pPr lvl="1"/>
            <a:r>
              <a:rPr lang="ja-JP" altLang="en-US" dirty="0" smtClean="0"/>
              <a:t>予算提案権と執行権をなくす</a:t>
            </a:r>
          </a:p>
          <a:p>
            <a:pPr lvl="1"/>
            <a:r>
              <a:rPr lang="ja-JP" altLang="en-US" dirty="0" smtClean="0"/>
              <a:t>全国学力テストの指導（実質的命令）</a:t>
            </a:r>
          </a:p>
          <a:p>
            <a:pPr lvl="1"/>
            <a:r>
              <a:rPr lang="ja-JP" altLang="en-US" dirty="0" smtClean="0"/>
              <a:t>都道府県教育長の</a:t>
            </a:r>
            <a:r>
              <a:rPr lang="ja-JP" altLang="en-US" dirty="0"/>
              <a:t>承認制</a:t>
            </a:r>
          </a:p>
          <a:p>
            <a:r>
              <a:rPr lang="ja-JP" altLang="en-US" dirty="0" smtClean="0"/>
              <a:t>このことによって、教育委員会の主体的姿勢が喪失（月１・審議なし・傍聴なし）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中野区の準公選制度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区長が任命する人を、予め実施する投票によって決める「準公選」を東京都中野区が決めて実行した。（形式的には参考に）</a:t>
            </a:r>
          </a:p>
          <a:p>
            <a:r>
              <a:rPr lang="ja-JP" altLang="en-US" dirty="0" smtClean="0"/>
              <a:t>従来と全く</a:t>
            </a:r>
            <a:r>
              <a:rPr lang="ja-JP" altLang="en-US" dirty="0"/>
              <a:t>異なる</a:t>
            </a:r>
            <a:r>
              <a:rPr lang="ja-JP" altLang="en-US" dirty="0" smtClean="0"/>
              <a:t>「選挙方式」という点でも注目</a:t>
            </a:r>
          </a:p>
          <a:p>
            <a:pPr lvl="1"/>
            <a:r>
              <a:rPr kumimoji="1" lang="ja-JP" altLang="en-US" dirty="0" smtClean="0"/>
              <a:t>個別訪問の許可</a:t>
            </a:r>
          </a:p>
          <a:p>
            <a:pPr lvl="1"/>
            <a:r>
              <a:rPr lang="ja-JP" altLang="en-US" dirty="0" smtClean="0"/>
              <a:t>郵便</a:t>
            </a:r>
            <a:r>
              <a:rPr lang="ja-JP" altLang="en-US" dirty="0"/>
              <a:t>に</a:t>
            </a:r>
            <a:r>
              <a:rPr lang="ja-JP" altLang="en-US" dirty="0" smtClean="0"/>
              <a:t>よる投票（ｃｆ　現代ではネット投票が論点になっているが）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準公選制度による変化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戦後改革の原則が復活</a:t>
            </a:r>
          </a:p>
          <a:p>
            <a:pPr lvl="1"/>
            <a:r>
              <a:rPr lang="ja-JP" altLang="en-US" dirty="0"/>
              <a:t>実質審議が実現</a:t>
            </a:r>
          </a:p>
          <a:p>
            <a:pPr lvl="1"/>
            <a:r>
              <a:rPr lang="ja-JP" altLang="en-US" dirty="0" smtClean="0"/>
              <a:t>長い委員会</a:t>
            </a:r>
          </a:p>
          <a:p>
            <a:pPr lvl="1"/>
            <a:r>
              <a:rPr lang="ja-JP" altLang="en-US" dirty="0"/>
              <a:t>傍聴の実現</a:t>
            </a:r>
          </a:p>
          <a:p>
            <a:pPr lvl="1"/>
            <a:r>
              <a:rPr lang="ja-JP" altLang="en-US" dirty="0" smtClean="0"/>
              <a:t>そのための</a:t>
            </a:r>
            <a:r>
              <a:rPr lang="ja-JP" altLang="en-US" dirty="0"/>
              <a:t>夜の開催</a:t>
            </a:r>
          </a:p>
          <a:p>
            <a:pPr lvl="1"/>
            <a:r>
              <a:rPr lang="ja-JP" altLang="en-US" dirty="0" smtClean="0"/>
              <a:t>区民が教育委員会に注目</a:t>
            </a:r>
            <a:endParaRPr kumimoji="1" lang="ja-JP" altLang="en-US" dirty="0" smtClean="0"/>
          </a:p>
          <a:p>
            <a:r>
              <a:rPr lang="ja-JP" altLang="en-US" dirty="0" smtClean="0"/>
              <a:t>文部省の攻撃　都教育委員会への「指導」</a:t>
            </a:r>
            <a:endParaRPr kumimoji="1" lang="ja-JP" altLang="en-US" dirty="0" smtClean="0"/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教育長承認制を</a:t>
            </a:r>
            <a:r>
              <a:rPr kumimoji="1" lang="ja-JP" altLang="en-US" dirty="0" smtClean="0"/>
              <a:t>めぐって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地方教育行政の組織及び運営に関する法律（昭和３１年）</a:t>
            </a:r>
          </a:p>
          <a:p>
            <a:r>
              <a:rPr lang="ja-JP" altLang="en-US" dirty="0" smtClean="0"/>
              <a:t>第１６条</a:t>
            </a:r>
          </a:p>
          <a:p>
            <a:r>
              <a:rPr lang="ja-JP" altLang="en-US" dirty="0" smtClean="0"/>
              <a:t>　２　都道府県に置かれる教育委員会（以下「都道府県委員会」という。）は、文部大臣の承認を得て、教育長を任命する。</a:t>
            </a:r>
          </a:p>
          <a:p>
            <a:r>
              <a:rPr lang="ja-JP" altLang="en-US" dirty="0" smtClean="0"/>
              <a:t>　３　市町村又は第二条の市町村の組合におかれる教育委員会（以下「市町村教育委員会」という。）は、第六条の規定にかかわらず、当該市町村委員会のうちから、都道府県委員会の承認を得て、教育長を任命する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教育長承認制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教育</a:t>
            </a:r>
            <a:r>
              <a:rPr lang="en-US" altLang="ja-JP" dirty="0" smtClean="0"/>
              <a:t>】 </a:t>
            </a:r>
            <a:r>
              <a:rPr lang="ja-JP" altLang="en-US" dirty="0" smtClean="0"/>
              <a:t>地方分権化推進委員会提言</a:t>
            </a:r>
            <a:endParaRPr lang="en-US" altLang="ja-JP" dirty="0" smtClean="0"/>
          </a:p>
          <a:p>
            <a:r>
              <a:rPr lang="ja-JP" altLang="en-US" dirty="0" smtClean="0"/>
              <a:t>　教育長の任命承認制は廃止する。（廃止） </a:t>
            </a:r>
          </a:p>
          <a:p>
            <a:r>
              <a:rPr lang="ja-JP" altLang="en-US" dirty="0" smtClean="0"/>
              <a:t>　文部大臣の教育委員会に対する指揮監督権（地方教育行政の組織及び運営に関する法律（５５条）は、機関委任事務制度の廃止に伴い廃止する。（廃止） </a:t>
            </a:r>
          </a:p>
          <a:p>
            <a:r>
              <a:rPr lang="ja-JP" altLang="en-US" dirty="0" smtClean="0"/>
              <a:t>　地方公共団体の長又は教育委員会に対する文部大臣の措置要求（同５２条）については、一般ルールに沿って行うものとする。（緩和） </a:t>
            </a:r>
          </a:p>
          <a:p>
            <a:r>
              <a:rPr lang="ja-JP" altLang="en-US" dirty="0" smtClean="0"/>
              <a:t>　義務教育費国庫負担金に関する各種調査、申請、報告等の事務手続きについては、平成９年度から大幅に簡素合理化することとする。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文部科学省と教育委員会の関係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　（文部科学大臣又は都道府県委員会の指導、助言及び援助） </a:t>
            </a:r>
          </a:p>
          <a:p>
            <a:r>
              <a:rPr lang="ja-JP" altLang="en-US" dirty="0" smtClean="0"/>
              <a:t>　第四十八条 　地方自治法第二百四十五条の四第一項 の規定によるほか、文部科学大臣は都道府県又は市町村に対し、都道府県委員会は市町村に対し、都道府県又は市町村の教育に関する事務の適正な処理を図るため、必要な指導、助言又は援助を行うことができる</a:t>
            </a:r>
            <a:r>
              <a:rPr lang="ja-JP" altLang="en-US" dirty="0" smtClean="0"/>
              <a:t>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地教行法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476</Words>
  <Application>Microsoft Office PowerPoint</Application>
  <PresentationFormat>画面に合わせる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教育委員会と職員会議</vt:lpstr>
      <vt:lpstr>戦後教育行政改革の中心</vt:lpstr>
      <vt:lpstr>当初からの教育委員会への攻撃</vt:lpstr>
      <vt:lpstr>５０年代の再編</vt:lpstr>
      <vt:lpstr>中野区の準公選制度</vt:lpstr>
      <vt:lpstr>準公選制度による変化</vt:lpstr>
      <vt:lpstr>教育長承認制をめぐって1</vt:lpstr>
      <vt:lpstr>教育長承認制2</vt:lpstr>
      <vt:lpstr>文部科学省と教育委員会の関係</vt:lpstr>
      <vt:lpstr>教育委員会の会議数</vt:lpstr>
      <vt:lpstr>スライド 11</vt:lpstr>
      <vt:lpstr>スライド 12</vt:lpstr>
      <vt:lpstr>スライド 13</vt:lpstr>
      <vt:lpstr>職員会議</vt:lpstr>
      <vt:lpstr>その他の学校運営の組織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教育委員会と職員会議</dc:title>
  <dc:creator>wakei</dc:creator>
  <cp:lastModifiedBy>wakei</cp:lastModifiedBy>
  <cp:revision>15</cp:revision>
  <dcterms:created xsi:type="dcterms:W3CDTF">2012-05-29T12:46:14Z</dcterms:created>
  <dcterms:modified xsi:type="dcterms:W3CDTF">2013-05-28T03:49:49Z</dcterms:modified>
</cp:coreProperties>
</file>