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62" r:id="rId6"/>
    <p:sldId id="263" r:id="rId7"/>
    <p:sldId id="264" r:id="rId8"/>
    <p:sldId id="265"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2013/5/15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42EA1-C5CD-4320-811A-8410FC49B53E}" type="datetimeFigureOut">
              <a:rPr kumimoji="1" lang="ja-JP" altLang="en-US" smtClean="0"/>
              <a:pPr/>
              <a:t>2013/5/15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BC2F2-982D-4785-8CEA-A76E8C1E60E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学校制度と教育</a:t>
            </a:r>
            <a:r>
              <a:rPr lang="ja-JP" altLang="en-US" dirty="0"/>
              <a:t>行政</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（学校教育） </a:t>
            </a:r>
          </a:p>
          <a:p>
            <a:r>
              <a:rPr lang="ja-JP" altLang="en-US" dirty="0" smtClean="0"/>
              <a:t>第六条 　法律に定める学校は、公の性質を有するものであって、国、地方公共団体及び法律に定める法人のみが、これを設置することができる。 </a:t>
            </a:r>
          </a:p>
          <a:p>
            <a:r>
              <a:rPr lang="ja-JP" altLang="en-US" dirty="0" smtClean="0"/>
              <a:t>２ 　前項の学校においては、教育の目標が達成されるよう、教育を受ける者の心身の発達に応じて、体系的な教育が組織的に行われなければならない。この場合において、教育を受ける者が、学校生活を営む上で必要な規律を重んずるとともに、自ら進んで学習に取り組む意欲を高めることを重視して行われなければならない。 </a:t>
            </a:r>
          </a:p>
          <a:p>
            <a:r>
              <a:rPr lang="ja-JP" altLang="en-US" dirty="0" smtClean="0"/>
              <a:t>（大学） </a:t>
            </a:r>
          </a:p>
          <a:p>
            <a:r>
              <a:rPr lang="ja-JP" altLang="en-US" dirty="0" smtClean="0"/>
              <a:t>第七条 　大学は、学術の中心として、高い教養と専門的能力を培うとともに、深く真理を探究して新たな知見を創造し、これらの成果を広く社会に提供することにより、社会の発展に寄与するものとする。 </a:t>
            </a:r>
          </a:p>
          <a:p>
            <a:r>
              <a:rPr lang="ja-JP" altLang="en-US" dirty="0" smtClean="0"/>
              <a:t>２ 　大学については、自主性、自律性その他の大学における教育及び研究の特性が尊重されなければならない。 </a:t>
            </a:r>
          </a:p>
          <a:p>
            <a:r>
              <a:rPr lang="ja-JP" altLang="en-US" dirty="0" smtClean="0"/>
              <a:t>（私立学校） </a:t>
            </a:r>
          </a:p>
          <a:p>
            <a:r>
              <a:rPr lang="ja-JP" altLang="en-US" dirty="0" smtClean="0"/>
              <a:t>第八条 　私立学校の有する公の性質及び学校教育において果たす重要な役割にかんがみ、国及び地方公共団体は、その自主性を尊重しつつ、助成その他の適当な方法によって私立学校教育の振興に努めなければならない。 </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公の性質</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「公」の意味　</a:t>
            </a:r>
            <a:r>
              <a:rPr kumimoji="1" lang="en-US" altLang="ja-JP" dirty="0" smtClean="0"/>
              <a:t>public</a:t>
            </a:r>
            <a:r>
              <a:rPr kumimoji="1" lang="ja-JP" altLang="en-US" dirty="0" smtClean="0"/>
              <a:t> </a:t>
            </a:r>
            <a:r>
              <a:rPr lang="en-US" altLang="ja-JP" dirty="0" err="1" smtClean="0"/>
              <a:t>öffentlichkeit</a:t>
            </a:r>
            <a:r>
              <a:rPr lang="ja-JP" altLang="en-US" dirty="0" smtClean="0"/>
              <a:t>  </a:t>
            </a:r>
            <a:r>
              <a:rPr lang="en-US" altLang="ja-JP" dirty="0" smtClean="0"/>
              <a:t>official</a:t>
            </a:r>
          </a:p>
          <a:p>
            <a:r>
              <a:rPr kumimoji="1" lang="ja-JP" altLang="en-US" dirty="0" smtClean="0"/>
              <a:t>  </a:t>
            </a:r>
            <a:r>
              <a:rPr lang="ja-JP" altLang="en-US" dirty="0" smtClean="0"/>
              <a:t>１条校とその他（専修学校・各種学校）</a:t>
            </a:r>
          </a:p>
          <a:p>
            <a:r>
              <a:rPr lang="ja-JP" altLang="en-US" dirty="0" smtClean="0"/>
              <a:t>教育基本法第六条「法律に定める学校」は一条校のみか　「公の性質をもつ」とは。</a:t>
            </a:r>
          </a:p>
          <a:p>
            <a:r>
              <a:rPr lang="ja-JP" altLang="en-US" dirty="0" smtClean="0"/>
              <a:t>代々木ゼミの小倉校認可問題  認可なのか特許なのか</a:t>
            </a:r>
            <a:r>
              <a:rPr lang="en-US" altLang="ja-JP" dirty="0" smtClean="0"/>
              <a:t>(</a:t>
            </a:r>
            <a:r>
              <a:rPr lang="ja-JP" altLang="en-US" dirty="0" smtClean="0"/>
              <a:t>行政側に裁量権があるか</a:t>
            </a:r>
            <a:r>
              <a:rPr lang="en-US" altLang="ja-JP" dirty="0" smtClean="0"/>
              <a:t>) </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公の支配</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憲法第八十九条 　公金その他の公の財産は、宗教上の組織若しくは団体の使用、便益若しくは維持のため、又は公の支配に属しない慈善、教育若しくは博愛の事業に対し、これを支出し、又はその利用に供してはならない。</a:t>
            </a:r>
          </a:p>
          <a:p>
            <a:r>
              <a:rPr lang="ja-JP" altLang="en-US" dirty="0" smtClean="0"/>
              <a:t>社会教育法第十条 　この法律で「社会教育関係団体」とは、法人であると否とを問わず、公の支配に属しない団体で社会教育に関する事業を行うことを主たる目的とするものをいう。</a:t>
            </a:r>
          </a:p>
          <a:p>
            <a:r>
              <a:rPr kumimoji="1" lang="ja-JP" altLang="en-US" dirty="0" smtClean="0"/>
              <a:t>監督命令に服している・監査等受け入れている・法令によって規制されている</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大学の自由度は</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dirty="0" smtClean="0"/>
              <a:t>  </a:t>
            </a:r>
            <a:r>
              <a:rPr kumimoji="1" lang="ja-JP" altLang="en-US" dirty="0" smtClean="0"/>
              <a:t>和光大学オウム三女入学問題</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学校の設置・認可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１条校　学校教育法１条の規定する学校</a:t>
            </a:r>
          </a:p>
          <a:p>
            <a:r>
              <a:rPr lang="ja-JP" altLang="en-US" dirty="0" smtClean="0"/>
              <a:t>設置主体　</a:t>
            </a:r>
            <a:r>
              <a:rPr lang="ja-JP" altLang="en-US" dirty="0" smtClean="0"/>
              <a:t>国・地方公共団体・学校法人（国公立は行政法人の形をとることが多くなった。）</a:t>
            </a:r>
          </a:p>
          <a:p>
            <a:r>
              <a:rPr kumimoji="1" lang="ja-JP" altLang="en-US" dirty="0" smtClean="0"/>
              <a:t>私立学校は認可が必要</a:t>
            </a:r>
          </a:p>
          <a:p>
            <a:r>
              <a:rPr lang="ja-JP" altLang="en-US" dirty="0" smtClean="0"/>
              <a:t>大学－文部科学省　高校以下－知事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基準行政</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学校の教育条件の公的保障</a:t>
            </a:r>
          </a:p>
          <a:p>
            <a:r>
              <a:rPr lang="ja-JP" altLang="en-US" dirty="0" smtClean="0"/>
              <a:t>校舎</a:t>
            </a:r>
            <a:r>
              <a:rPr lang="ja-JP" altLang="en-US" dirty="0" smtClean="0"/>
              <a:t>・教室・図書室・保健室・校庭・体育館等必要な施設</a:t>
            </a:r>
          </a:p>
          <a:p>
            <a:r>
              <a:rPr kumimoji="1" lang="ja-JP" altLang="en-US" dirty="0" smtClean="0"/>
              <a:t>それぞれ</a:t>
            </a:r>
            <a:r>
              <a:rPr kumimoji="1" lang="ja-JP" altLang="en-US" dirty="0" smtClean="0"/>
              <a:t>に数値的な基準</a:t>
            </a:r>
          </a:p>
          <a:p>
            <a:r>
              <a:rPr lang="ja-JP" altLang="en-US" dirty="0" smtClean="0"/>
              <a:t>利点</a:t>
            </a:r>
          </a:p>
          <a:p>
            <a:pPr lvl="1"/>
            <a:r>
              <a:rPr lang="ja-JP" altLang="en-US" dirty="0" smtClean="0"/>
              <a:t>教育を行なう</a:t>
            </a:r>
            <a:r>
              <a:rPr lang="ja-JP" altLang="en-US" dirty="0" smtClean="0"/>
              <a:t>ため</a:t>
            </a:r>
            <a:r>
              <a:rPr lang="ja-JP" altLang="en-US" dirty="0" smtClean="0"/>
              <a:t>に適切な状況が確保</a:t>
            </a:r>
            <a:r>
              <a:rPr lang="ja-JP" altLang="en-US" dirty="0" smtClean="0"/>
              <a:t>される。</a:t>
            </a:r>
            <a:endParaRPr lang="ja-JP" altLang="en-US" dirty="0" smtClean="0"/>
          </a:p>
          <a:p>
            <a:r>
              <a:rPr kumimoji="1" lang="ja-JP" altLang="en-US" dirty="0" smtClean="0"/>
              <a:t>欠点</a:t>
            </a:r>
          </a:p>
          <a:p>
            <a:pPr lvl="1"/>
            <a:r>
              <a:rPr lang="ja-JP" altLang="en-US" dirty="0" smtClean="0"/>
              <a:t>柔軟性を</a:t>
            </a:r>
            <a:r>
              <a:rPr lang="ja-JP" altLang="en-US" dirty="0" smtClean="0"/>
              <a:t>欠く</a:t>
            </a:r>
            <a:r>
              <a:rPr lang="ja-JP" altLang="en-US" dirty="0" smtClean="0"/>
              <a:t>・阻害になることも（プールの深さ）</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経済特区制度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基準から解放された教育が可能（小泉改革）</a:t>
            </a:r>
          </a:p>
          <a:p>
            <a:r>
              <a:rPr lang="ja-JP" altLang="en-US" dirty="0" smtClean="0"/>
              <a:t>学習</a:t>
            </a:r>
            <a:r>
              <a:rPr lang="ja-JP" altLang="en-US" dirty="0" smtClean="0"/>
              <a:t>指導</a:t>
            </a:r>
            <a:r>
              <a:rPr lang="ja-JP" altLang="en-US" dirty="0" smtClean="0"/>
              <a:t>要領から解放</a:t>
            </a:r>
          </a:p>
          <a:p>
            <a:pPr lvl="1"/>
            <a:r>
              <a:rPr kumimoji="1" lang="ja-JP" altLang="en-US" dirty="0" smtClean="0"/>
              <a:t>公立小学校の英語教育</a:t>
            </a:r>
          </a:p>
          <a:p>
            <a:pPr lvl="1"/>
            <a:r>
              <a:rPr lang="ja-JP" altLang="en-US" dirty="0" smtClean="0"/>
              <a:t>特別な教育理念の学校（シュタイナー・サドベリバレイ）</a:t>
            </a:r>
          </a:p>
          <a:p>
            <a:r>
              <a:rPr kumimoji="1" lang="ja-JP" altLang="en-US" dirty="0" smtClean="0"/>
              <a:t>長所　多様な学校の実現</a:t>
            </a:r>
          </a:p>
          <a:p>
            <a:r>
              <a:rPr lang="ja-JP" altLang="en-US" dirty="0" smtClean="0"/>
              <a:t>欠点　</a:t>
            </a:r>
            <a:r>
              <a:rPr lang="ja-JP" altLang="en-US" dirty="0" smtClean="0"/>
              <a:t>補助がない。</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131</Words>
  <Application>Microsoft Office PowerPoint</Application>
  <PresentationFormat>画面に合わせる (4:3)</PresentationFormat>
  <Paragraphs>41</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学校制度と教育行政</vt:lpstr>
      <vt:lpstr>教育基本法</vt:lpstr>
      <vt:lpstr>公の性質</vt:lpstr>
      <vt:lpstr>公の支配</vt:lpstr>
      <vt:lpstr>大学の自由度は</vt:lpstr>
      <vt:lpstr>　学校の設置・認可</vt:lpstr>
      <vt:lpstr>基準行政</vt:lpstr>
      <vt:lpstr>経済特区制度</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学校制度と教育行政</dc:title>
  <dc:creator>wakei</dc:creator>
  <cp:lastModifiedBy>wakei</cp:lastModifiedBy>
  <cp:revision>23</cp:revision>
  <dcterms:created xsi:type="dcterms:W3CDTF">2012-05-15T12:51:12Z</dcterms:created>
  <dcterms:modified xsi:type="dcterms:W3CDTF">2013-05-15T00:45:36Z</dcterms:modified>
</cp:coreProperties>
</file>