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6" r:id="rId10"/>
    <p:sldId id="268" r:id="rId11"/>
    <p:sldId id="267" r:id="rId12"/>
    <p:sldId id="269"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2013/5/8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憲法・教育基本法</a:t>
            </a: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法律主義の問題</a:t>
            </a:r>
          </a:p>
          <a:p>
            <a:r>
              <a:rPr lang="ja-JP" altLang="en-US" dirty="0" smtClean="0"/>
              <a:t>憲法の「権利」の意味</a:t>
            </a:r>
          </a:p>
          <a:p>
            <a:r>
              <a:rPr kumimoji="1" lang="ja-JP" altLang="en-US" dirty="0" smtClean="0"/>
              <a:t>プログラム規定説と具体的権利規定説</a:t>
            </a:r>
          </a:p>
          <a:p>
            <a:pPr>
              <a:buNone/>
            </a:pPr>
            <a:r>
              <a:rPr lang="ja-JP" altLang="en-US" dirty="0"/>
              <a:t>　</a:t>
            </a:r>
            <a:r>
              <a:rPr lang="ja-JP" altLang="en-US" dirty="0" smtClean="0"/>
              <a:t>ｃｆ　「義務教育は無償」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能力に応じて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能力が高い人、低い人で異なる対応をすることを予定しているのか</a:t>
            </a:r>
          </a:p>
          <a:p>
            <a:r>
              <a:rPr lang="ja-JP" altLang="en-US" dirty="0" smtClean="0"/>
              <a:t>宮沢説と牧</a:t>
            </a:r>
            <a:r>
              <a:rPr lang="ja-JP" altLang="en-US" dirty="0"/>
              <a:t>説</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br>
              <a:rPr lang="ja-JP" altLang="en-US" dirty="0" smtClean="0"/>
            </a:br>
            <a:endParaRPr lang="ja-JP" altLang="en-US" dirty="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法の</a:t>
            </a:r>
            <a:r>
              <a:rPr lang="ja-JP" altLang="en-US" dirty="0"/>
              <a:t>基本知識</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法</a:t>
            </a:r>
            <a:r>
              <a:rPr lang="ja-JP" altLang="en-US" dirty="0"/>
              <a:t>と</a:t>
            </a:r>
            <a:r>
              <a:rPr lang="ja-JP" altLang="en-US" dirty="0" smtClean="0"/>
              <a:t>は</a:t>
            </a:r>
            <a:r>
              <a:rPr lang="ja-JP" altLang="en-US" dirty="0"/>
              <a:t>何</a:t>
            </a:r>
            <a:r>
              <a:rPr lang="ja-JP" altLang="en-US" dirty="0" smtClean="0"/>
              <a:t>か＝国家のルール</a:t>
            </a:r>
            <a:endParaRPr lang="en-US" altLang="ja-JP" dirty="0" smtClean="0"/>
          </a:p>
          <a:p>
            <a:r>
              <a:rPr lang="ja-JP" altLang="en-US" dirty="0" smtClean="0"/>
              <a:t>道徳</a:t>
            </a:r>
            <a:r>
              <a:rPr lang="ja-JP" altLang="en-US" dirty="0"/>
              <a:t>と</a:t>
            </a:r>
            <a:r>
              <a:rPr lang="ja-JP" altLang="en-US" dirty="0" smtClean="0"/>
              <a:t>の違い</a:t>
            </a:r>
          </a:p>
          <a:p>
            <a:r>
              <a:rPr kumimoji="1" lang="ja-JP" altLang="en-US" dirty="0" smtClean="0"/>
              <a:t>法は</a:t>
            </a:r>
            <a:r>
              <a:rPr kumimoji="1" lang="ja-JP" altLang="en-US" dirty="0"/>
              <a:t>様々</a:t>
            </a:r>
            <a:r>
              <a:rPr kumimoji="1" lang="ja-JP" altLang="en-US" dirty="0" smtClean="0"/>
              <a:t>な種類　あげてみよう</a:t>
            </a:r>
            <a:endParaRPr lang="ja-JP" altLang="en-US" dirty="0"/>
          </a:p>
          <a:p>
            <a:r>
              <a:rPr kumimoji="1" lang="ja-JP" altLang="en-US" dirty="0" smtClean="0"/>
              <a:t>法意識　日本人の法意識を言葉から見る</a:t>
            </a:r>
          </a:p>
          <a:p>
            <a:r>
              <a:rPr lang="ja-JP" altLang="en-US" dirty="0" smtClean="0"/>
              <a:t>英語では何というか</a:t>
            </a:r>
          </a:p>
          <a:p>
            <a:pPr lvl="1"/>
            <a:r>
              <a:rPr lang="ja-JP" altLang="en-US" dirty="0" smtClean="0"/>
              <a:t>法</a:t>
            </a:r>
          </a:p>
          <a:p>
            <a:pPr lvl="1"/>
            <a:r>
              <a:rPr lang="ja-JP" altLang="en-US" dirty="0" smtClean="0"/>
              <a:t>判決</a:t>
            </a:r>
          </a:p>
          <a:p>
            <a:pPr lvl="1"/>
            <a:r>
              <a:rPr lang="ja-JP" altLang="en-US" dirty="0" smtClean="0"/>
              <a:t>裁判所</a:t>
            </a:r>
          </a:p>
          <a:p>
            <a:pPr lvl="1"/>
            <a:r>
              <a:rPr lang="ja-JP" altLang="en-US" dirty="0" smtClean="0"/>
              <a:t>判事</a:t>
            </a:r>
          </a:p>
          <a:p>
            <a:pPr lvl="1"/>
            <a:r>
              <a:rPr lang="ja-JP" altLang="en-US" dirty="0" smtClean="0"/>
              <a:t>裁判</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法</a:t>
            </a:r>
            <a:r>
              <a:rPr lang="ja-JP" altLang="en-US" dirty="0"/>
              <a:t>源</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憲法</a:t>
            </a:r>
          </a:p>
          <a:p>
            <a:r>
              <a:rPr lang="ja-JP" altLang="en-US" dirty="0" smtClean="0"/>
              <a:t>法律</a:t>
            </a:r>
          </a:p>
          <a:p>
            <a:r>
              <a:rPr lang="ja-JP" altLang="en-US" dirty="0" smtClean="0"/>
              <a:t>政令</a:t>
            </a:r>
          </a:p>
          <a:p>
            <a:r>
              <a:rPr lang="ja-JP" altLang="en-US" dirty="0" smtClean="0"/>
              <a:t>省令</a:t>
            </a:r>
          </a:p>
          <a:p>
            <a:r>
              <a:rPr lang="ja-JP" altLang="en-US" dirty="0" smtClean="0"/>
              <a:t>条例</a:t>
            </a:r>
          </a:p>
          <a:p>
            <a:r>
              <a:rPr lang="ja-JP" altLang="en-US" dirty="0" smtClean="0"/>
              <a:t>条約</a:t>
            </a:r>
          </a:p>
          <a:p>
            <a:r>
              <a:rPr lang="ja-JP" altLang="en-US" dirty="0" smtClean="0"/>
              <a:t>判例</a:t>
            </a:r>
          </a:p>
          <a:p>
            <a:r>
              <a:rPr lang="ja-JP" altLang="en-US" dirty="0"/>
              <a:t>規則</a:t>
            </a:r>
            <a:endParaRPr lang="ja-JP" altLang="en-US" dirty="0" smtClean="0"/>
          </a:p>
          <a:p>
            <a:r>
              <a:rPr lang="ja-JP" altLang="en-US" dirty="0" smtClean="0"/>
              <a:t>慣習法</a:t>
            </a:r>
          </a:p>
          <a:p>
            <a:r>
              <a:rPr lang="ja-JP" altLang="en-US" dirty="0" smtClean="0"/>
              <a:t>条理</a:t>
            </a:r>
            <a:r>
              <a:rPr lang="ja-JP" altLang="en-US" dirty="0"/>
              <a:t>法</a:t>
            </a:r>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英語では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法             </a:t>
            </a:r>
            <a:r>
              <a:rPr lang="en-US" altLang="ja-JP" dirty="0" smtClean="0"/>
              <a:t>law</a:t>
            </a:r>
            <a:r>
              <a:rPr lang="ja-JP" altLang="en-US" dirty="0" smtClean="0"/>
              <a:t> </a:t>
            </a:r>
            <a:r>
              <a:rPr lang="en-US" altLang="ja-JP" dirty="0" smtClean="0"/>
              <a:t>act</a:t>
            </a:r>
            <a:r>
              <a:rPr lang="ja-JP" altLang="en-US" dirty="0" smtClean="0"/>
              <a:t> </a:t>
            </a:r>
            <a:r>
              <a:rPr lang="en-US" altLang="ja-JP" dirty="0" smtClean="0"/>
              <a:t>right</a:t>
            </a:r>
            <a:r>
              <a:rPr lang="ja-JP" altLang="en-US" dirty="0" smtClean="0"/>
              <a:t>  </a:t>
            </a:r>
          </a:p>
          <a:p>
            <a:r>
              <a:rPr lang="ja-JP" altLang="en-US" dirty="0" smtClean="0"/>
              <a:t>判決　　　</a:t>
            </a:r>
            <a:r>
              <a:rPr lang="en-US" altLang="ja-JP" dirty="0" smtClean="0"/>
              <a:t>sentence</a:t>
            </a:r>
            <a:r>
              <a:rPr lang="ja-JP" altLang="en-US" dirty="0" smtClean="0"/>
              <a:t> </a:t>
            </a:r>
            <a:r>
              <a:rPr lang="en-US" altLang="ja-JP" dirty="0" smtClean="0"/>
              <a:t>judgment</a:t>
            </a:r>
            <a:r>
              <a:rPr lang="ja-JP" altLang="en-US" dirty="0" smtClean="0"/>
              <a:t> </a:t>
            </a:r>
            <a:r>
              <a:rPr lang="en-US" altLang="ja-JP" dirty="0" smtClean="0"/>
              <a:t>decision</a:t>
            </a:r>
            <a:endParaRPr lang="ja-JP" altLang="en-US" dirty="0" smtClean="0"/>
          </a:p>
          <a:p>
            <a:r>
              <a:rPr lang="ja-JP" altLang="en-US" dirty="0" smtClean="0"/>
              <a:t>裁判所　 </a:t>
            </a:r>
            <a:r>
              <a:rPr lang="en-US" altLang="ja-JP" dirty="0" smtClean="0"/>
              <a:t>court</a:t>
            </a:r>
            <a:endParaRPr lang="ja-JP" altLang="en-US" dirty="0" smtClean="0"/>
          </a:p>
          <a:p>
            <a:r>
              <a:rPr lang="ja-JP" altLang="en-US" dirty="0" smtClean="0"/>
              <a:t>判事　　　</a:t>
            </a:r>
            <a:r>
              <a:rPr lang="en-US" altLang="ja-JP" dirty="0" smtClean="0"/>
              <a:t>judge</a:t>
            </a:r>
            <a:endParaRPr lang="ja-JP" altLang="en-US" dirty="0" smtClean="0"/>
          </a:p>
          <a:p>
            <a:r>
              <a:rPr lang="ja-JP" altLang="en-US" dirty="0" smtClean="0"/>
              <a:t>裁判　　　</a:t>
            </a:r>
            <a:r>
              <a:rPr lang="en-US" altLang="ja-JP" dirty="0" smtClean="0"/>
              <a:t>case</a:t>
            </a:r>
            <a:r>
              <a:rPr lang="ja-JP" altLang="en-US" dirty="0" smtClean="0"/>
              <a:t> </a:t>
            </a:r>
            <a:r>
              <a:rPr lang="en-US" altLang="ja-JP" dirty="0" smtClean="0"/>
              <a:t>trial</a:t>
            </a:r>
            <a:r>
              <a:rPr lang="ja-JP" altLang="en-US" dirty="0" smtClean="0"/>
              <a:t> </a:t>
            </a:r>
            <a:r>
              <a:rPr lang="en-US" altLang="ja-JP" dirty="0" smtClean="0"/>
              <a:t>suit</a:t>
            </a:r>
            <a:r>
              <a:rPr lang="ja-JP" altLang="en-US" dirty="0" smtClean="0"/>
              <a:t> </a:t>
            </a:r>
            <a:endParaRPr lang="en-US" altLang="ja-JP" dirty="0" smtClean="0"/>
          </a:p>
          <a:p>
            <a:endParaRPr kumimoji="1" lang="en-US" altLang="ja-JP" dirty="0"/>
          </a:p>
          <a:p>
            <a:r>
              <a:rPr lang="ja-JP" altLang="en-US" dirty="0"/>
              <a:t>ある</a:t>
            </a:r>
            <a:r>
              <a:rPr lang="ja-JP" altLang="en-US" dirty="0" smtClean="0"/>
              <a:t>べき姿・行動・正しいことという意味</a:t>
            </a:r>
          </a:p>
          <a:p>
            <a:r>
              <a:rPr kumimoji="1" lang="ja-JP" altLang="en-US" dirty="0" smtClean="0"/>
              <a:t>日常用語</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大日本帝国憲法には「教育」規定はなかった。</a:t>
            </a:r>
          </a:p>
          <a:p>
            <a:pPr lvl="1"/>
            <a:r>
              <a:rPr lang="ja-JP" altLang="en-US" dirty="0" smtClean="0"/>
              <a:t>勅令主義</a:t>
            </a:r>
            <a:r>
              <a:rPr lang="en-US" altLang="ja-JP" dirty="0" smtClean="0"/>
              <a:t>(</a:t>
            </a:r>
            <a:r>
              <a:rPr lang="ja-JP" altLang="en-US" dirty="0" smtClean="0"/>
              <a:t>予算以外議会を経ない</a:t>
            </a:r>
            <a:r>
              <a:rPr lang="en-US" altLang="ja-JP" dirty="0" smtClean="0"/>
              <a:t>)</a:t>
            </a:r>
            <a:endParaRPr kumimoji="1" lang="ja-JP" altLang="en-US" dirty="0" smtClean="0"/>
          </a:p>
          <a:p>
            <a:r>
              <a:rPr lang="ja-JP" altLang="en-US" dirty="0" smtClean="0"/>
              <a:t>日本国憲法</a:t>
            </a:r>
            <a:r>
              <a:rPr lang="en-US" altLang="ja-JP" dirty="0" smtClean="0"/>
              <a:t>26</a:t>
            </a:r>
            <a:r>
              <a:rPr lang="ja-JP" altLang="en-US" dirty="0" smtClean="0"/>
              <a:t>条に教育規定</a:t>
            </a:r>
          </a:p>
          <a:p>
            <a:pPr lvl="1"/>
            <a:r>
              <a:rPr kumimoji="1" lang="ja-JP" altLang="en-US" dirty="0" smtClean="0"/>
              <a:t>戦後改革で法律主義に転換</a:t>
            </a:r>
          </a:p>
          <a:p>
            <a:pPr lvl="1"/>
            <a:r>
              <a:rPr lang="ja-JP" altLang="en-US" dirty="0" smtClean="0"/>
              <a:t>本当か</a:t>
            </a:r>
            <a:r>
              <a:rPr lang="en-US" altLang="ja-JP" dirty="0" smtClean="0"/>
              <a:t>(</a:t>
            </a:r>
            <a:r>
              <a:rPr lang="ja-JP" altLang="en-US" dirty="0" smtClean="0"/>
              <a:t>具体的規定はほとんど政令と省令</a:t>
            </a:r>
            <a:r>
              <a:rPr lang="en-US" altLang="ja-JP" dirty="0" smtClean="0"/>
              <a:t>)</a:t>
            </a:r>
            <a:endParaRPr lang="ja-JP" altLang="en-US" dirty="0" smtClean="0"/>
          </a:p>
          <a:p>
            <a:pPr lvl="1"/>
            <a:r>
              <a:rPr kumimoji="1" lang="en-US" altLang="ja-JP" dirty="0" err="1" smtClean="0"/>
              <a:t>cf</a:t>
            </a:r>
            <a:r>
              <a:rPr kumimoji="1" lang="ja-JP" altLang="en-US" dirty="0" smtClean="0"/>
              <a:t> 免許更新講習の制度</a:t>
            </a:r>
            <a:r>
              <a:rPr kumimoji="1" lang="en-US" altLang="ja-JP" dirty="0" smtClean="0"/>
              <a:t>(</a:t>
            </a:r>
            <a:r>
              <a:rPr kumimoji="1" lang="ja-JP" altLang="en-US" dirty="0" smtClean="0"/>
              <a:t>対象</a:t>
            </a:r>
            <a:r>
              <a:rPr kumimoji="1"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日本国憲法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改正問題  現実的課題になっている。自分の見解をもつ必要</a:t>
            </a:r>
          </a:p>
          <a:p>
            <a:r>
              <a:rPr lang="ja-JP" altLang="en-US" dirty="0" smtClean="0"/>
              <a:t>自主的な憲法</a:t>
            </a:r>
            <a:r>
              <a:rPr lang="ja-JP" altLang="en-US" dirty="0"/>
              <a:t>なのか</a:t>
            </a:r>
            <a:r>
              <a:rPr lang="ja-JP" altLang="en-US" dirty="0" smtClean="0"/>
              <a:t>、</a:t>
            </a:r>
            <a:r>
              <a:rPr lang="ja-JP" altLang="en-US" dirty="0"/>
              <a:t>押しつけなの</a:t>
            </a:r>
            <a:r>
              <a:rPr lang="ja-JP" altLang="en-US" dirty="0" smtClean="0"/>
              <a:t>か（テキスト）</a:t>
            </a:r>
          </a:p>
          <a:p>
            <a:r>
              <a:rPr lang="ja-JP" altLang="en-US" dirty="0"/>
              <a:t>第二十六条 　すべて国民は、法律の定めるところにより、その能力に応じて、ひとしく教育を受ける権利を有する。 </a:t>
            </a:r>
          </a:p>
          <a:p>
            <a:r>
              <a:rPr lang="ja-JP" altLang="en-US" dirty="0"/>
              <a:t>○２ 　すべて国民は、法律の定めるところにより、その保護する子女に普通教育を受けさせる義務を</a:t>
            </a:r>
            <a:r>
              <a:rPr lang="ja-JP" altLang="en-US" dirty="0" err="1"/>
              <a:t>負ふ。</a:t>
            </a:r>
            <a:r>
              <a:rPr lang="ja-JP" altLang="en-US" dirty="0"/>
              <a:t>義務教育は、これを無償とする。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「すべて国民」「何人も」　違いは？</a:t>
            </a:r>
          </a:p>
          <a:p>
            <a:pPr lvl="1"/>
            <a:r>
              <a:rPr lang="ja-JP" altLang="en-US" dirty="0" smtClean="0"/>
              <a:t>すべて国民→社会権</a:t>
            </a:r>
          </a:p>
          <a:p>
            <a:pPr lvl="1"/>
            <a:r>
              <a:rPr lang="ja-JP" altLang="en-US" dirty="0" smtClean="0"/>
              <a:t>何人も→自由権</a:t>
            </a:r>
          </a:p>
          <a:p>
            <a:r>
              <a:rPr lang="ja-JP" altLang="en-US" dirty="0" smtClean="0"/>
              <a:t>外国人の権利は・義務は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大阪の高槻市で、在日外国人教育の推進事業が実施されてきたが、行政的支援を終了させた。</a:t>
            </a:r>
          </a:p>
          <a:p>
            <a:r>
              <a:rPr lang="ja-JP" altLang="en-US" dirty="0" smtClean="0"/>
              <a:t>「</a:t>
            </a:r>
            <a:r>
              <a:rPr lang="ja-JP" altLang="ja-JP" dirty="0" smtClean="0"/>
              <a:t>国際規約</a:t>
            </a:r>
            <a:r>
              <a:rPr lang="ja-JP" altLang="en-US" dirty="0" smtClean="0"/>
              <a:t>で</a:t>
            </a:r>
            <a:r>
              <a:rPr lang="ja-JP" altLang="ja-JP" dirty="0" smtClean="0"/>
              <a:t>、公の費用負担のもと、マイノリティとしての教育を受け、マイノリティの言語を用い、マイノリティの文化について積極的に学ぶ環境を享受できる権利（以下「マイノリティの教育権」という。）が保障されている。</a:t>
            </a:r>
            <a:r>
              <a:rPr lang="ja-JP" altLang="en-US" dirty="0" smtClean="0"/>
              <a:t>２６条も認めている。」として提訴</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すべて国民</a:t>
            </a:r>
            <a:r>
              <a:rPr lang="ja-JP" altLang="en-US" dirty="0"/>
              <a:t>は</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62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事件名　地位確認等請求事件</a:t>
            </a:r>
          </a:p>
          <a:p>
            <a:r>
              <a:rPr lang="ja-JP" altLang="en-US" dirty="0" smtClean="0"/>
              <a:t>裁判結果　請求棄却　上訴等　控訴　文献番号　</a:t>
            </a:r>
            <a:r>
              <a:rPr lang="en-US" altLang="ja-JP" dirty="0" smtClean="0"/>
              <a:t>2008WLJPCA01239003</a:t>
            </a:r>
          </a:p>
          <a:p>
            <a:r>
              <a:rPr lang="ja-JP" altLang="en-US" b="1" dirty="0" smtClean="0"/>
              <a:t>要旨</a:t>
            </a:r>
            <a:endParaRPr lang="ja-JP" altLang="en-US" dirty="0" smtClean="0"/>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634</Words>
  <Application>Microsoft Office PowerPoint</Application>
  <PresentationFormat>画面に合わせる (4:3)</PresentationFormat>
  <Paragraphs>70</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教育法</vt:lpstr>
      <vt:lpstr>法の基本知識</vt:lpstr>
      <vt:lpstr>法源</vt:lpstr>
      <vt:lpstr>英語では</vt:lpstr>
      <vt:lpstr>憲法</vt:lpstr>
      <vt:lpstr>日本国憲法</vt:lpstr>
      <vt:lpstr>すべて国民は</vt:lpstr>
      <vt:lpstr>すべて国民は（事例１）</vt:lpstr>
      <vt:lpstr>すべて国民は</vt:lpstr>
      <vt:lpstr>法律の定めるところ</vt:lpstr>
      <vt:lpstr>能力に応じて</vt:lpstr>
      <vt:lpstr>ひとしく</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17</cp:revision>
  <dcterms:created xsi:type="dcterms:W3CDTF">2013-04-21T02:28:30Z</dcterms:created>
  <dcterms:modified xsi:type="dcterms:W3CDTF">2013-05-08T12:36:46Z</dcterms:modified>
</cp:coreProperties>
</file>