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57" r:id="rId5"/>
    <p:sldId id="258" r:id="rId6"/>
    <p:sldId id="264" r:id="rId7"/>
    <p:sldId id="259" r:id="rId8"/>
    <p:sldId id="260" r:id="rId9"/>
    <p:sldId id="261"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2013/4/17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p14="http://schemas.microsoft.com/office/powerpoint/2010/main" xmlns="" val="1183533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2013/4/17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p14="http://schemas.microsoft.com/office/powerpoint/2010/main" xmlns="" val="146545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2013/4/17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p14="http://schemas.microsoft.com/office/powerpoint/2010/main" xmlns="" val="4080377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2013/4/17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p14="http://schemas.microsoft.com/office/powerpoint/2010/main" xmlns="" val="1247341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B938A54-12F4-4C9D-8ABB-8132C0FDB404}" type="datetimeFigureOut">
              <a:rPr kumimoji="1" lang="ja-JP" altLang="en-US" smtClean="0"/>
              <a:pPr/>
              <a:t>2013/4/17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p14="http://schemas.microsoft.com/office/powerpoint/2010/main" xmlns="" val="193718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B938A54-12F4-4C9D-8ABB-8132C0FDB404}" type="datetimeFigureOut">
              <a:rPr kumimoji="1" lang="ja-JP" altLang="en-US" smtClean="0"/>
              <a:pPr/>
              <a:t>2013/4/17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p14="http://schemas.microsoft.com/office/powerpoint/2010/main" xmlns="" val="179080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B938A54-12F4-4C9D-8ABB-8132C0FDB404}" type="datetimeFigureOut">
              <a:rPr kumimoji="1" lang="ja-JP" altLang="en-US" smtClean="0"/>
              <a:pPr/>
              <a:t>2013/4/17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p14="http://schemas.microsoft.com/office/powerpoint/2010/main" xmlns="" val="219890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B938A54-12F4-4C9D-8ABB-8132C0FDB404}" type="datetimeFigureOut">
              <a:rPr kumimoji="1" lang="ja-JP" altLang="en-US" smtClean="0"/>
              <a:pPr/>
              <a:t>2013/4/17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p14="http://schemas.microsoft.com/office/powerpoint/2010/main" xmlns="" val="2179802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938A54-12F4-4C9D-8ABB-8132C0FDB404}" type="datetimeFigureOut">
              <a:rPr kumimoji="1" lang="ja-JP" altLang="en-US" smtClean="0"/>
              <a:pPr/>
              <a:t>2013/4/17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p14="http://schemas.microsoft.com/office/powerpoint/2010/main" xmlns="" val="3697480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938A54-12F4-4C9D-8ABB-8132C0FDB404}" type="datetimeFigureOut">
              <a:rPr kumimoji="1" lang="ja-JP" altLang="en-US" smtClean="0"/>
              <a:pPr/>
              <a:t>2013/4/17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p14="http://schemas.microsoft.com/office/powerpoint/2010/main" xmlns="" val="99904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938A54-12F4-4C9D-8ABB-8132C0FDB404}" type="datetimeFigureOut">
              <a:rPr kumimoji="1" lang="ja-JP" altLang="en-US" smtClean="0"/>
              <a:pPr/>
              <a:t>2013/4/17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C094A3-99F0-437D-9BD1-56CF8D0EEC66}" type="slidenum">
              <a:rPr kumimoji="1" lang="ja-JP" altLang="en-US" smtClean="0"/>
              <a:pPr/>
              <a:t>&lt;#&gt;</a:t>
            </a:fld>
            <a:endParaRPr kumimoji="1" lang="ja-JP" altLang="en-US"/>
          </a:p>
        </p:txBody>
      </p:sp>
    </p:spTree>
    <p:extLst>
      <p:ext uri="{BB962C8B-B14F-4D97-AF65-F5344CB8AC3E}">
        <p14:creationId xmlns:p14="http://schemas.microsoft.com/office/powerpoint/2010/main" xmlns="" val="800645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38A54-12F4-4C9D-8ABB-8132C0FDB404}" type="datetimeFigureOut">
              <a:rPr kumimoji="1" lang="ja-JP" altLang="en-US" smtClean="0"/>
              <a:pPr/>
              <a:t>2013/4/17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094A3-99F0-437D-9BD1-56CF8D0EEC66}" type="slidenum">
              <a:rPr kumimoji="1" lang="ja-JP" altLang="en-US" smtClean="0"/>
              <a:pPr/>
              <a:t>&lt;#&gt;</a:t>
            </a:fld>
            <a:endParaRPr kumimoji="1" lang="ja-JP" altLang="en-US"/>
          </a:p>
        </p:txBody>
      </p:sp>
    </p:spTree>
    <p:extLst>
      <p:ext uri="{BB962C8B-B14F-4D97-AF65-F5344CB8AC3E}">
        <p14:creationId xmlns:p14="http://schemas.microsoft.com/office/powerpoint/2010/main" xmlns="" val="2097996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教育権と</a:t>
            </a:r>
            <a:r>
              <a:rPr kumimoji="1" lang="ja-JP" altLang="en-US" dirty="0" smtClean="0"/>
              <a:t>義務教育</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コンドル</a:t>
            </a:r>
            <a:r>
              <a:rPr lang="ja-JP" altLang="en-US" dirty="0" smtClean="0"/>
              <a:t>セ理論から出発して</a:t>
            </a:r>
            <a:endParaRPr kumimoji="1" lang="ja-JP" altLang="en-US" dirty="0"/>
          </a:p>
        </p:txBody>
      </p:sp>
    </p:spTree>
    <p:extLst>
      <p:ext uri="{BB962C8B-B14F-4D97-AF65-F5344CB8AC3E}">
        <p14:creationId xmlns:p14="http://schemas.microsoft.com/office/powerpoint/2010/main" xmlns="" val="2190838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コンドル</a:t>
            </a:r>
            <a:r>
              <a:rPr lang="ja-JP" altLang="en-US" dirty="0" smtClean="0"/>
              <a:t>セ</a:t>
            </a:r>
            <a:r>
              <a:rPr kumimoji="1" lang="ja-JP" altLang="en-US" dirty="0" smtClean="0"/>
              <a:t>とは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フランス革命時代の革命家（ジロンド派）・啓蒙思想家・数学者・社会科学</a:t>
            </a:r>
          </a:p>
          <a:p>
            <a:r>
              <a:rPr lang="ja-JP" altLang="en-US" dirty="0" smtClean="0"/>
              <a:t>ルソーの「一般意思」を否定し、「一般理性」</a:t>
            </a:r>
          </a:p>
          <a:p>
            <a:r>
              <a:rPr kumimoji="1" lang="ja-JP" altLang="en-US" dirty="0" smtClean="0"/>
              <a:t>ルソー派のルペルチェ（公民育成）と異なる自由な制度構想（就学義務の否定）テキストｐ１３</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コンドレセ理論から日本を</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32156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kumimoji="1" lang="ja-JP" altLang="en-US" dirty="0"/>
                    </a:p>
                  </a:txBody>
                  <a:tcPr/>
                </a:tc>
                <a:tc>
                  <a:txBody>
                    <a:bodyPr/>
                    <a:lstStyle/>
                    <a:p>
                      <a:pPr algn="ctr"/>
                      <a:r>
                        <a:rPr kumimoji="1" lang="ja-JP" altLang="en-US" dirty="0" smtClean="0"/>
                        <a:t>コンドルセ</a:t>
                      </a:r>
                      <a:endParaRPr kumimoji="1" lang="ja-JP" altLang="en-US" dirty="0"/>
                    </a:p>
                  </a:txBody>
                  <a:tcPr/>
                </a:tc>
                <a:tc>
                  <a:txBody>
                    <a:bodyPr/>
                    <a:lstStyle/>
                    <a:p>
                      <a:pPr algn="ctr"/>
                      <a:r>
                        <a:rPr kumimoji="1" lang="ja-JP" altLang="en-US" dirty="0" smtClean="0"/>
                        <a:t>日本</a:t>
                      </a:r>
                      <a:endParaRPr kumimoji="1" lang="ja-JP" altLang="en-US" dirty="0"/>
                    </a:p>
                  </a:txBody>
                  <a:tcPr/>
                </a:tc>
              </a:tr>
              <a:tr h="370840">
                <a:tc>
                  <a:txBody>
                    <a:bodyPr/>
                    <a:lstStyle/>
                    <a:p>
                      <a:r>
                        <a:rPr kumimoji="1" lang="ja-JP" altLang="en-US" dirty="0" smtClean="0"/>
                        <a:t>教育を受ける権利</a:t>
                      </a:r>
                      <a:endParaRPr kumimoji="1" lang="ja-JP" altLang="en-US" dirty="0"/>
                    </a:p>
                  </a:txBody>
                  <a:tcPr/>
                </a:tc>
                <a:tc>
                  <a:txBody>
                    <a:bodyPr/>
                    <a:lstStyle/>
                    <a:p>
                      <a:r>
                        <a:rPr kumimoji="1" lang="ja-JP" altLang="en-US" dirty="0" smtClean="0"/>
                        <a:t>国民全体</a:t>
                      </a:r>
                    </a:p>
                    <a:p>
                      <a:r>
                        <a:rPr kumimoji="1" lang="ja-JP" altLang="en-US" dirty="0" smtClean="0"/>
                        <a:t>　階梯的に組織</a:t>
                      </a:r>
                      <a:endParaRPr kumimoji="1" lang="ja-JP" altLang="en-US" dirty="0"/>
                    </a:p>
                  </a:txBody>
                  <a:tcPr/>
                </a:tc>
                <a:tc>
                  <a:txBody>
                    <a:bodyPr/>
                    <a:lstStyle/>
                    <a:p>
                      <a:r>
                        <a:rPr kumimoji="1" lang="ja-JP" altLang="en-US" dirty="0" smtClean="0"/>
                        <a:t>国民</a:t>
                      </a:r>
                    </a:p>
                    <a:p>
                      <a:r>
                        <a:rPr kumimoji="1" lang="ja-JP" altLang="en-US" dirty="0" smtClean="0"/>
                        <a:t>　全体かは不明瞭</a:t>
                      </a:r>
                    </a:p>
                    <a:p>
                      <a:r>
                        <a:rPr kumimoji="1" lang="ja-JP" altLang="en-US" dirty="0" smtClean="0"/>
                        <a:t>　成人教育の法的位置（権利とはされていない。教育基本法３、４条）　</a:t>
                      </a:r>
                      <a:endParaRPr kumimoji="1" lang="ja-JP" altLang="en-US" dirty="0"/>
                    </a:p>
                  </a:txBody>
                  <a:tcPr/>
                </a:tc>
              </a:tr>
              <a:tr h="370840">
                <a:tc>
                  <a:txBody>
                    <a:bodyPr/>
                    <a:lstStyle/>
                    <a:p>
                      <a:r>
                        <a:rPr kumimoji="1" lang="ja-JP" altLang="en-US" dirty="0" smtClean="0"/>
                        <a:t>教育保障義務</a:t>
                      </a:r>
                      <a:endParaRPr kumimoji="1" lang="ja-JP" altLang="en-US" dirty="0"/>
                    </a:p>
                  </a:txBody>
                  <a:tcPr/>
                </a:tc>
                <a:tc>
                  <a:txBody>
                    <a:bodyPr/>
                    <a:lstStyle/>
                    <a:p>
                      <a:r>
                        <a:rPr kumimoji="1" lang="ja-JP" altLang="en-US" dirty="0" smtClean="0"/>
                        <a:t>社会（国家）（個人には無）</a:t>
                      </a:r>
                      <a:endParaRPr kumimoji="1" lang="ja-JP" altLang="en-US" dirty="0"/>
                    </a:p>
                  </a:txBody>
                  <a:tcPr/>
                </a:tc>
                <a:tc>
                  <a:txBody>
                    <a:bodyPr/>
                    <a:lstStyle/>
                    <a:p>
                      <a:r>
                        <a:rPr kumimoji="1" lang="ja-JP" altLang="en-US" dirty="0" smtClean="0"/>
                        <a:t>保護者・国家</a:t>
                      </a:r>
                    </a:p>
                    <a:p>
                      <a:r>
                        <a:rPr kumimoji="1" lang="ja-JP" altLang="en-US" dirty="0" smtClean="0"/>
                        <a:t>　保護者には罰則規定</a:t>
                      </a:r>
                      <a:endParaRPr kumimoji="1" lang="ja-JP" altLang="en-US" dirty="0"/>
                    </a:p>
                  </a:txBody>
                  <a:tcPr/>
                </a:tc>
              </a:tr>
              <a:tr h="370840">
                <a:tc>
                  <a:txBody>
                    <a:bodyPr/>
                    <a:lstStyle/>
                    <a:p>
                      <a:r>
                        <a:rPr kumimoji="1" lang="ja-JP" altLang="en-US" dirty="0" smtClean="0"/>
                        <a:t>義務免除</a:t>
                      </a:r>
                      <a:endParaRPr kumimoji="1" lang="ja-JP" altLang="en-US" dirty="0"/>
                    </a:p>
                  </a:txBody>
                  <a:tcPr/>
                </a:tc>
                <a:tc>
                  <a:txBody>
                    <a:bodyPr/>
                    <a:lstStyle/>
                    <a:p>
                      <a:r>
                        <a:rPr kumimoji="1" lang="ja-JP" altLang="en-US" dirty="0" smtClean="0"/>
                        <a:t>概念無（個人の義務無）</a:t>
                      </a:r>
                      <a:endParaRPr kumimoji="1" lang="ja-JP" altLang="en-US" dirty="0"/>
                    </a:p>
                  </a:txBody>
                  <a:tcPr/>
                </a:tc>
                <a:tc>
                  <a:txBody>
                    <a:bodyPr/>
                    <a:lstStyle/>
                    <a:p>
                      <a:r>
                        <a:rPr kumimoji="1" lang="ja-JP" altLang="en-US" dirty="0" smtClean="0"/>
                        <a:t>障害（国家・親→親）</a:t>
                      </a:r>
                      <a:endParaRPr kumimoji="1" lang="ja-JP" altLang="en-US" dirty="0"/>
                    </a:p>
                  </a:txBody>
                  <a:tcPr/>
                </a:tc>
              </a:tr>
              <a:tr h="370840">
                <a:tc>
                  <a:txBody>
                    <a:bodyPr/>
                    <a:lstStyle/>
                    <a:p>
                      <a:r>
                        <a:rPr kumimoji="1" lang="ja-JP" altLang="en-US" dirty="0" smtClean="0"/>
                        <a:t>家庭教育</a:t>
                      </a:r>
                      <a:endParaRPr kumimoji="1" lang="ja-JP" altLang="en-US" dirty="0"/>
                    </a:p>
                  </a:txBody>
                  <a:tcPr/>
                </a:tc>
                <a:tc>
                  <a:txBody>
                    <a:bodyPr/>
                    <a:lstStyle/>
                    <a:p>
                      <a:r>
                        <a:rPr kumimoji="1" lang="ja-JP" altLang="en-US" dirty="0" smtClean="0"/>
                        <a:t>基本</a:t>
                      </a:r>
                      <a:endParaRPr kumimoji="1" lang="ja-JP" altLang="en-US" dirty="0"/>
                    </a:p>
                  </a:txBody>
                  <a:tcPr/>
                </a:tc>
                <a:tc>
                  <a:txBody>
                    <a:bodyPr/>
                    <a:lstStyle/>
                    <a:p>
                      <a:r>
                        <a:rPr kumimoji="1" lang="ja-JP" altLang="en-US" dirty="0" smtClean="0"/>
                        <a:t>なし</a:t>
                      </a:r>
                      <a:endParaRPr kumimoji="1" lang="ja-JP" altLang="en-US" dirty="0"/>
                    </a:p>
                  </a:txBody>
                  <a:tcPr/>
                </a:tc>
              </a:tr>
            </a:tbl>
          </a:graphicData>
        </a:graphic>
      </p:graphicFrame>
      <p:graphicFrame>
        <p:nvGraphicFramePr>
          <p:cNvPr id="5" name="表 4"/>
          <p:cNvGraphicFramePr>
            <a:graphicFrameLocks noGrp="1"/>
          </p:cNvGraphicFramePr>
          <p:nvPr/>
        </p:nvGraphicFramePr>
        <p:xfrm>
          <a:off x="467544" y="4869160"/>
          <a:ext cx="8208912" cy="725800"/>
        </p:xfrm>
        <a:graphic>
          <a:graphicData uri="http://schemas.openxmlformats.org/drawingml/2006/table">
            <a:tbl>
              <a:tblPr firstRow="1" bandRow="1">
                <a:tableStyleId>{5C22544A-7EE6-4342-B048-85BDC9FD1C3A}</a:tableStyleId>
              </a:tblPr>
              <a:tblGrid>
                <a:gridCol w="2736304"/>
                <a:gridCol w="2736304"/>
                <a:gridCol w="2736304"/>
              </a:tblGrid>
              <a:tr h="725800">
                <a:tc>
                  <a:txBody>
                    <a:bodyPr/>
                    <a:lstStyle/>
                    <a:p>
                      <a:r>
                        <a:rPr kumimoji="1" lang="ja-JP" altLang="en-US" dirty="0" smtClean="0"/>
                        <a:t>個人の教育を受ける義務</a:t>
                      </a:r>
                      <a:endParaRPr kumimoji="1" lang="ja-JP" altLang="en-US" dirty="0"/>
                    </a:p>
                  </a:txBody>
                  <a:tcPr/>
                </a:tc>
                <a:tc>
                  <a:txBody>
                    <a:bodyPr/>
                    <a:lstStyle/>
                    <a:p>
                      <a:r>
                        <a:rPr kumimoji="1" lang="ja-JP" altLang="en-US" dirty="0" smtClean="0"/>
                        <a:t>存在せず（明確に否定）</a:t>
                      </a:r>
                      <a:endParaRPr kumimoji="1" lang="ja-JP" altLang="en-US" dirty="0"/>
                    </a:p>
                  </a:txBody>
                  <a:tcPr/>
                </a:tc>
                <a:tc>
                  <a:txBody>
                    <a:bodyPr/>
                    <a:lstStyle/>
                    <a:p>
                      <a:r>
                        <a:rPr kumimoji="1" lang="ja-JP" altLang="en-US" dirty="0" smtClean="0"/>
                        <a:t>規定上ないが、実質的にはある。</a:t>
                      </a:r>
                      <a:endParaRPr kumimoji="1" lang="ja-JP" altLang="en-US" dirty="0"/>
                    </a:p>
                  </a:txBody>
                  <a:tcPr/>
                </a:tc>
              </a:tr>
            </a:tbl>
          </a:graphicData>
        </a:graphic>
      </p:graphicFrame>
      <p:sp>
        <p:nvSpPr>
          <p:cNvPr id="6" name="テキスト ボックス 5"/>
          <p:cNvSpPr txBox="1"/>
          <p:nvPr/>
        </p:nvSpPr>
        <p:spPr>
          <a:xfrm>
            <a:off x="611560" y="5805264"/>
            <a:ext cx="7883890" cy="369332"/>
          </a:xfrm>
          <a:prstGeom prst="rect">
            <a:avLst/>
          </a:prstGeom>
          <a:noFill/>
        </p:spPr>
        <p:txBody>
          <a:bodyPr wrap="none" rtlCol="0">
            <a:spAutoFit/>
          </a:bodyPr>
          <a:lstStyle/>
          <a:p>
            <a:r>
              <a:rPr kumimoji="1" lang="ja-JP" altLang="en-US" dirty="0" smtClean="0"/>
              <a:t>日本の親（保護者）の法的位置は、国家の一部なのか、子どもと同じ位置なのか</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義務教育の理念</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権利なのか義務なのか</a:t>
            </a:r>
          </a:p>
          <a:p>
            <a:pPr lvl="1"/>
            <a:r>
              <a:rPr kumimoji="1" lang="ja-JP" altLang="en-US" dirty="0" smtClean="0"/>
              <a:t>国民の権利としての義務教育（ありうるのか）</a:t>
            </a:r>
          </a:p>
          <a:p>
            <a:pPr lvl="1"/>
            <a:r>
              <a:rPr lang="ja-JP" altLang="en-US" dirty="0" smtClean="0"/>
              <a:t>国民の義務</a:t>
            </a:r>
            <a:r>
              <a:rPr lang="ja-JP" altLang="en-US" dirty="0"/>
              <a:t>（</a:t>
            </a:r>
            <a:r>
              <a:rPr lang="ja-JP" altLang="en-US" dirty="0" smtClean="0"/>
              <a:t>国家が管理する</a:t>
            </a:r>
            <a:r>
              <a:rPr lang="ja-JP" altLang="en-US" dirty="0"/>
              <a:t>）として</a:t>
            </a:r>
            <a:r>
              <a:rPr lang="ja-JP" altLang="en-US" dirty="0" smtClean="0"/>
              <a:t>の義務教育</a:t>
            </a:r>
          </a:p>
          <a:p>
            <a:r>
              <a:rPr lang="ja-JP" altLang="en-US" dirty="0" smtClean="0"/>
              <a:t>考える要素</a:t>
            </a:r>
          </a:p>
          <a:p>
            <a:pPr lvl="1"/>
            <a:r>
              <a:rPr lang="ja-JP" altLang="en-US" dirty="0" smtClean="0"/>
              <a:t>学校の選択</a:t>
            </a:r>
          </a:p>
          <a:p>
            <a:pPr lvl="1"/>
            <a:r>
              <a:rPr lang="ja-JP" altLang="en-US" dirty="0" smtClean="0"/>
              <a:t>家庭教育の代替</a:t>
            </a:r>
          </a:p>
          <a:p>
            <a:pPr lvl="1"/>
            <a:r>
              <a:rPr lang="ja-JP" altLang="en-US" dirty="0" smtClean="0"/>
              <a:t>不登校の扱い</a:t>
            </a:r>
          </a:p>
          <a:p>
            <a:pPr lvl="1"/>
            <a:r>
              <a:rPr kumimoji="1" lang="ja-JP" altLang="en-US" dirty="0" smtClean="0"/>
              <a:t>国民の共通内容</a:t>
            </a:r>
            <a:r>
              <a:rPr lang="ja-JP" altLang="en-US" dirty="0" smtClean="0"/>
              <a:t>の範囲　（日本の広とヨーロッパの狭）</a:t>
            </a:r>
            <a:endParaRPr kumimoji="1" lang="ja-JP" altLang="en-US" dirty="0"/>
          </a:p>
        </p:txBody>
      </p:sp>
    </p:spTree>
    <p:extLst>
      <p:ext uri="{BB962C8B-B14F-4D97-AF65-F5344CB8AC3E}">
        <p14:creationId xmlns:p14="http://schemas.microsoft.com/office/powerpoint/2010/main" xmlns="" val="2763226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我が国の義務教育の歩み</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テキスト　</a:t>
            </a:r>
            <a:r>
              <a:rPr lang="ja-JP" altLang="en-US" dirty="0" smtClean="0"/>
              <a:t>ｐ１４、</a:t>
            </a:r>
            <a:r>
              <a:rPr kumimoji="1" lang="ja-JP" altLang="en-US" dirty="0" smtClean="0"/>
              <a:t>ｐ３２</a:t>
            </a:r>
            <a:endParaRPr kumimoji="1" lang="en-US" altLang="ja-JP" dirty="0" smtClean="0"/>
          </a:p>
          <a:p>
            <a:r>
              <a:rPr kumimoji="1" lang="ja-JP" altLang="en-US" dirty="0" smtClean="0"/>
              <a:t>国際的に見ると、１９世紀の後半遅くあたりから制度が成立する。（帝国主義段階）　教育が国家間競争の手段のひとつとなる。</a:t>
            </a:r>
            <a:endParaRPr kumimoji="1" lang="ja-JP" altLang="en-US" dirty="0"/>
          </a:p>
        </p:txBody>
      </p:sp>
    </p:spTree>
    <p:extLst>
      <p:ext uri="{BB962C8B-B14F-4D97-AF65-F5344CB8AC3E}">
        <p14:creationId xmlns:p14="http://schemas.microsoft.com/office/powerpoint/2010/main" xmlns="" val="2187295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教育勅語</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朕惟フニ我カ皇祖皇宗國ヲ肇ムルコト宏遠ニ德ヲ樹ツルコト深厚ナリ 我カ臣民克ク忠ニ克ク孝ニ億兆心ヲ一ニシテ世世厥ノ美ヲ濟セルハ此 レ我カ國體ノ精華ニシテ教育ノ淵源亦實ニ此ニ存ス爾臣民父母ニ孝ニ 兄弟ニ友ニ夫婦相和シ朋友相信シ恭儉己レヲ持シ博愛衆ニ及ホシ學ヲ 修メ業ヲ習ヒ以テ智能ヲ啓發シ德器ヲ成就シ進テ公益ヲ廣メ世務ヲ開 キ常ニ國憲ヲ重シ國法ニ遵ヒ一旦緩急アレハ義勇公ニ奉シ以テ天壤無 窮ノ皇運ヲ扶翼スヘシ是ノ如キハ獨リ朕カ忠良ノ臣民タルノミナラス 又以テ爾祖先ノ遺風ヲ顯彰スルニ足ラン 斯ノ道ハ實ニ我カ皇祖皇宗ノ遺訓ニシテ子孫臣民ノ倶ニ遵守スヘキ所 之ヲ古今ニ通シテ謬ラス之ヲ中外ニ施シテ悖ラス朕爾臣民ト倶ニ拳々 服膺シテ咸其德ヲ一ニセンコトヲ庶幾フ 明治二十三年十月三十日 　　御名御璽 </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義務教育の終了原則</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年齢主義と課程主義</a:t>
            </a:r>
          </a:p>
          <a:p>
            <a:pPr lvl="1"/>
            <a:r>
              <a:rPr lang="ja-JP" altLang="en-US" dirty="0" smtClean="0"/>
              <a:t>学校教育法第五十七条</a:t>
            </a:r>
            <a:endParaRPr lang="ja-JP" altLang="en-US" dirty="0"/>
          </a:p>
          <a:p>
            <a:pPr lvl="1"/>
            <a:r>
              <a:rPr lang="ja-JP" altLang="en-US" dirty="0"/>
              <a:t> 　小学校において、各学年の課程の修了又は卒業を認めるに当</a:t>
            </a:r>
            <a:r>
              <a:rPr lang="ja-JP" altLang="en-US" dirty="0" err="1"/>
              <a:t>たつては</a:t>
            </a:r>
            <a:r>
              <a:rPr lang="ja-JP" altLang="en-US" dirty="0"/>
              <a:t>、児童の平素の成績を評価して、これを定めなければならない。</a:t>
            </a:r>
          </a:p>
          <a:p>
            <a:pPr lvl="1"/>
            <a:r>
              <a:rPr lang="ja-JP" altLang="en-US" dirty="0"/>
              <a:t> 第五十八条</a:t>
            </a:r>
          </a:p>
          <a:p>
            <a:pPr lvl="1"/>
            <a:r>
              <a:rPr lang="ja-JP" altLang="en-US" dirty="0"/>
              <a:t> 　校長は、小学校の全課程を修了したと認めた者には、卒業証書を授与しなければならない。</a:t>
            </a:r>
          </a:p>
          <a:p>
            <a:r>
              <a:rPr lang="ja-JP" altLang="en-US" dirty="0"/>
              <a:t> </a:t>
            </a:r>
            <a:r>
              <a:rPr lang="ja-JP" altLang="en-US" dirty="0" smtClean="0"/>
              <a:t>法的には課程主義だが運用は年齢主義</a:t>
            </a:r>
          </a:p>
          <a:p>
            <a:endParaRPr kumimoji="1" lang="ja-JP" altLang="en-US" dirty="0"/>
          </a:p>
        </p:txBody>
      </p:sp>
    </p:spTree>
    <p:extLst>
      <p:ext uri="{BB962C8B-B14F-4D97-AF65-F5344CB8AC3E}">
        <p14:creationId xmlns:p14="http://schemas.microsoft.com/office/powerpoint/2010/main" xmlns="" val="4193967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就学実務</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学齢簿の編成（市町村教委）⇒通知</a:t>
            </a:r>
          </a:p>
          <a:p>
            <a:r>
              <a:rPr lang="ja-JP" altLang="en-US" dirty="0"/>
              <a:t>就学</a:t>
            </a:r>
            <a:r>
              <a:rPr lang="ja-JP" altLang="en-US" dirty="0" smtClean="0"/>
              <a:t>時検診（項目　ｐ３５　</a:t>
            </a:r>
            <a:endParaRPr lang="en-US" altLang="ja-JP" dirty="0" smtClean="0"/>
          </a:p>
          <a:p>
            <a:r>
              <a:rPr lang="ja-JP" altLang="en-US" dirty="0" smtClean="0"/>
              <a:t>学校の通知（普通・特別支援）　学校</a:t>
            </a:r>
            <a:r>
              <a:rPr lang="ja-JP" altLang="en-US" smtClean="0"/>
              <a:t>選択は・区割りの申し立て</a:t>
            </a:r>
            <a:endParaRPr lang="ja-JP" altLang="en-US" dirty="0" smtClean="0"/>
          </a:p>
          <a:p>
            <a:r>
              <a:rPr lang="ja-JP" altLang="en-US" dirty="0" smtClean="0"/>
              <a:t>就学援助　教育補助・扶助</a:t>
            </a:r>
          </a:p>
          <a:p>
            <a:r>
              <a:rPr kumimoji="1" lang="ja-JP" altLang="en-US" dirty="0" smtClean="0"/>
              <a:t>就学管理　校長</a:t>
            </a:r>
          </a:p>
          <a:p>
            <a:r>
              <a:rPr lang="ja-JP" altLang="en-US" dirty="0" smtClean="0"/>
              <a:t>就学免除</a:t>
            </a:r>
            <a:r>
              <a:rPr lang="ja-JP" altLang="en-US" dirty="0"/>
              <a:t>・</a:t>
            </a:r>
            <a:r>
              <a:rPr lang="ja-JP" altLang="en-US" dirty="0" smtClean="0"/>
              <a:t>猶予　ｐ３９</a:t>
            </a:r>
            <a:endParaRPr kumimoji="1" lang="ja-JP" altLang="en-US" dirty="0"/>
          </a:p>
        </p:txBody>
      </p:sp>
    </p:spTree>
    <p:extLst>
      <p:ext uri="{BB962C8B-B14F-4D97-AF65-F5344CB8AC3E}">
        <p14:creationId xmlns:p14="http://schemas.microsoft.com/office/powerpoint/2010/main" xmlns="" val="2791836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義務教育修了と社会の受け入れ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現在の日本　無視・問わない（ただし中卒は極めて不利）</a:t>
            </a:r>
          </a:p>
          <a:p>
            <a:r>
              <a:rPr lang="ja-JP" altLang="en-US" dirty="0" smtClean="0"/>
              <a:t>ヨーロッパ　義務教育修了は労働の基礎条件となっている。義務教育出席・修了認定が厳格</a:t>
            </a:r>
          </a:p>
          <a:p>
            <a:r>
              <a:rPr kumimoji="1" lang="ja-JP" altLang="en-US" dirty="0" smtClean="0"/>
              <a:t>義務教育の拡大（下方　上方）</a:t>
            </a:r>
          </a:p>
          <a:p>
            <a:r>
              <a:rPr lang="ja-JP" altLang="en-US" dirty="0" smtClean="0"/>
              <a:t>家庭教育を容認するか</a:t>
            </a:r>
            <a:endParaRPr kumimoji="1" lang="ja-JP" altLang="en-US" dirty="0"/>
          </a:p>
        </p:txBody>
      </p:sp>
    </p:spTree>
    <p:extLst>
      <p:ext uri="{BB962C8B-B14F-4D97-AF65-F5344CB8AC3E}">
        <p14:creationId xmlns:p14="http://schemas.microsoft.com/office/powerpoint/2010/main" xmlns="" val="14218571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487</Words>
  <Application>Microsoft Office PowerPoint</Application>
  <PresentationFormat>画面に合わせる (4:3)</PresentationFormat>
  <Paragraphs>62</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教育権と義務教育</vt:lpstr>
      <vt:lpstr>コンドルセとは</vt:lpstr>
      <vt:lpstr>コンドレセ理論から日本を</vt:lpstr>
      <vt:lpstr>義務教育の理念</vt:lpstr>
      <vt:lpstr>我が国の義務教育の歩み</vt:lpstr>
      <vt:lpstr>教育勅語</vt:lpstr>
      <vt:lpstr>義務教育の終了原則</vt:lpstr>
      <vt:lpstr>就学実務</vt:lpstr>
      <vt:lpstr>義務教育修了と社会の受け入れ</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義務教育と法・行政</dc:title>
  <dc:creator>Ohta Kazutosi</dc:creator>
  <cp:lastModifiedBy>wakei</cp:lastModifiedBy>
  <cp:revision>34</cp:revision>
  <dcterms:created xsi:type="dcterms:W3CDTF">2012-05-08T08:18:39Z</dcterms:created>
  <dcterms:modified xsi:type="dcterms:W3CDTF">2013-04-17T11:26:10Z</dcterms:modified>
</cp:coreProperties>
</file>