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6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CA44-6B79-44CC-AE68-E0281CC060EB}" type="datetimeFigureOut">
              <a:rPr kumimoji="1" lang="en-US" altLang="ja-JP"/>
              <a:pPr/>
              <a:t>4/10/2013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3F122-5DAC-4A94-9850-4EC9064F657C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98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39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782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3631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320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1782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41911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0785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1342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pPr/>
              <a:t>2013/4/10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教育行政・財政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導入説明</a:t>
            </a:r>
          </a:p>
        </p:txBody>
      </p:sp>
    </p:spTree>
    <p:extLst>
      <p:ext uri="{BB962C8B-B14F-4D97-AF65-F5344CB8AC3E}">
        <p14:creationId xmlns:p14="http://schemas.microsoft.com/office/powerpoint/2010/main" xmlns="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１　はじめの説明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テキストは</a:t>
            </a:r>
            <a:endParaRPr lang="en-US" altLang="ja-JP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  <a:hlinkClick r:id="rId3"/>
              </a:rPr>
              <a:t>http://www.asahi-net.or.jp/~fl5k-oot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からダウンロード</a:t>
            </a:r>
            <a:endParaRPr kumimoji="1" lang="en-US" altLang="ja-JP" sz="2800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</a:rPr>
              <a:t>PDF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と 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EPUB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の２種類のファイルがある。後者はタブレットやスマホ用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その都度次回分を指示するので、予め読んでおくこと。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授業はできるだけ具体例に則して、議論しながら掘り下げていく方式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発言を重視（ｔｗｉｔｔｅｒをどうするか相談）</a:t>
            </a:r>
          </a:p>
          <a:p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5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　はじめの説明２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</a:rPr>
              <a:t>掲示板への</a:t>
            </a:r>
            <a:r>
              <a:rPr lang="ja-JP" altLang="en-US" dirty="0" smtClean="0">
                <a:latin typeface="ＭＳ Ｐゴシック"/>
              </a:rPr>
              <a:t>書き込み</a:t>
            </a:r>
          </a:p>
          <a:p>
            <a:r>
              <a:rPr lang="en-US" altLang="ja-JP" dirty="0" smtClean="0">
                <a:latin typeface="ＭＳ Ｐゴシック"/>
              </a:rPr>
              <a:t>gy13b1h1</a:t>
            </a:r>
            <a:r>
              <a:rPr lang="ja-JP" altLang="en-US" dirty="0" smtClean="0">
                <a:latin typeface="ＭＳ Ｐゴシック"/>
              </a:rPr>
              <a:t>*** </a:t>
            </a:r>
            <a:r>
              <a:rPr lang="en-US" altLang="ja-JP" dirty="0" smtClean="0">
                <a:latin typeface="ＭＳ Ｐゴシック"/>
              </a:rPr>
              <a:t>(4</a:t>
            </a:r>
            <a:r>
              <a:rPr lang="ja-JP" altLang="en-US" dirty="0" smtClean="0">
                <a:latin typeface="ＭＳ Ｐゴシック"/>
              </a:rPr>
              <a:t>年は</a:t>
            </a:r>
            <a:r>
              <a:rPr lang="en-US" altLang="ja-JP" dirty="0" smtClean="0">
                <a:latin typeface="ＭＳ Ｐゴシック"/>
              </a:rPr>
              <a:t>b0</a:t>
            </a:r>
            <a:r>
              <a:rPr lang="ja-JP" altLang="en-US" dirty="0" smtClean="0">
                <a:latin typeface="ＭＳ Ｐゴシック"/>
              </a:rPr>
              <a:t> </a:t>
            </a:r>
            <a:r>
              <a:rPr lang="en-US" altLang="ja-JP" dirty="0" smtClean="0">
                <a:latin typeface="ＭＳ Ｐゴシック"/>
              </a:rPr>
              <a:t>a9</a:t>
            </a:r>
            <a:r>
              <a:rPr lang="ja-JP" altLang="en-US" dirty="0" smtClean="0">
                <a:latin typeface="ＭＳ Ｐゴシック"/>
              </a:rPr>
              <a:t> 等、</a:t>
            </a:r>
            <a:r>
              <a:rPr lang="ja-JP" altLang="en-US" dirty="0" smtClean="0">
                <a:latin typeface="ＭＳ Ｐゴシック"/>
              </a:rPr>
              <a:t>臨床は</a:t>
            </a:r>
            <a:r>
              <a:rPr lang="en-US" altLang="ja-JP" dirty="0" smtClean="0">
                <a:latin typeface="ＭＳ Ｐゴシック"/>
              </a:rPr>
              <a:t>h2</a:t>
            </a:r>
            <a:r>
              <a:rPr lang="ja-JP" altLang="en-US" dirty="0" smtClean="0">
                <a:latin typeface="ＭＳ Ｐゴシック"/>
              </a:rPr>
              <a:t> 心理は</a:t>
            </a:r>
            <a:r>
              <a:rPr lang="en-US" altLang="ja-JP" dirty="0" smtClean="0">
                <a:latin typeface="ＭＳ Ｐゴシック"/>
              </a:rPr>
              <a:t>h3)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>
                <a:latin typeface="ＭＳ Ｐゴシック"/>
              </a:rPr>
              <a:t>パスワードは自分で</a:t>
            </a:r>
            <a:r>
              <a:rPr lang="ja-JP" altLang="en-US" dirty="0" smtClean="0">
                <a:latin typeface="ＭＳ Ｐゴシック"/>
              </a:rPr>
              <a:t>決める</a:t>
            </a:r>
            <a:r>
              <a:rPr lang="ja-JP" altLang="en-US" dirty="0" smtClean="0">
                <a:latin typeface="ＭＳ Ｐゴシック"/>
              </a:rPr>
              <a:t>。投稿</a:t>
            </a:r>
            <a:r>
              <a:rPr lang="ja-JP" altLang="en-US" dirty="0" smtClean="0">
                <a:latin typeface="ＭＳ Ｐゴシック"/>
              </a:rPr>
              <a:t>パスワード </a:t>
            </a:r>
            <a:r>
              <a:rPr lang="en-US" altLang="ja-JP" dirty="0" smtClean="0">
                <a:latin typeface="ＭＳ Ｐゴシック"/>
              </a:rPr>
              <a:t>Edu-630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/>
              <a:t>参考書　教育六法（三省堂がよい－判例や通達、解説がある）　「法令データ提供システム」も利用すること。図書館のデータベース</a:t>
            </a:r>
            <a:r>
              <a:rPr lang="en-US" altLang="ja-JP" dirty="0" smtClean="0"/>
              <a:t>Westlaw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Japan</a:t>
            </a:r>
            <a:r>
              <a:rPr lang="ja-JP" altLang="en-US" dirty="0" smtClean="0"/>
              <a:t> 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２　学問として教育行政・財政を学ぶ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教育には多様な要求や理念、方法がある。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現在の教育制度は、その中から支配的な力をもった勢力が肯定する要求・理念・方法が採用されている。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その制度を運用するのが教育行政であり、教育財政がそれを支える。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教育制度として実現していない多様な要求、理念、方法がある。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それらは、実現を要求する。そこに争いが生じる。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そうした構造を理解する必要がある。</a:t>
            </a:r>
          </a:p>
        </p:txBody>
      </p:sp>
    </p:spTree>
    <p:extLst>
      <p:ext uri="{BB962C8B-B14F-4D97-AF65-F5344CB8AC3E}">
        <p14:creationId xmlns:p14="http://schemas.microsoft.com/office/powerpoint/2010/main" xmlns="" val="123594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教職科目として学ぶ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教員採用試験で教育法規は重要領域である。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法は「解釈」をともなって実行される。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採用試験の「正解答」は「行政解釈」による。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しかし、行政解釈は教育的に適切であるとはいえないこともある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法の解釈は、行政解釈以外にもある。代表的には、学説。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採用試験では、行政解釈をしっかり理解した上で臨む必要があるが、教師としては、多様な解釈の理解が必要となることがある。（ｃｆ　職員会議）</a:t>
            </a:r>
          </a:p>
        </p:txBody>
      </p:sp>
    </p:spTree>
    <p:extLst>
      <p:ext uri="{BB962C8B-B14F-4D97-AF65-F5344CB8AC3E}">
        <p14:creationId xmlns:p14="http://schemas.microsoft.com/office/powerpoint/2010/main" xmlns="" val="151461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学校はなぜ発生したか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人類７００万年、現代人数万年のなか、学校の歴史は最大５０００年。近代的学校制度は１５０年程度。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学校は人類に自然にそなわった機能ではない。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再分肢機能としての教育と、その特化としての学校</a:t>
            </a:r>
          </a:p>
        </p:txBody>
      </p:sp>
    </p:spTree>
    <p:extLst>
      <p:ext uri="{BB962C8B-B14F-4D97-AF65-F5344CB8AC3E}">
        <p14:creationId xmlns:p14="http://schemas.microsoft.com/office/powerpoint/2010/main" xmlns="" val="51773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近代公教育（義務教育制度）１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先進国で１９世紀後半に成立　産業革命後の帝国主義競争の一環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初等教育の義務化（中等教育は大戦間以後）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試験制度の発展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三分岐型学校体系（ヨーロッパ）または単線型学校体系（アメリカ）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国家（地方政府含む）の事項（以前は主に宗教団体）</a:t>
            </a:r>
          </a:p>
        </p:txBody>
      </p:sp>
    </p:spTree>
    <p:extLst>
      <p:ext uri="{BB962C8B-B14F-4D97-AF65-F5344CB8AC3E}">
        <p14:creationId xmlns:p14="http://schemas.microsoft.com/office/powerpoint/2010/main" xmlns="" val="215899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近代公教育２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国民全体の義務とエリート教育（大学）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大きな人的・財政的管理が必要となる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教師養成・管理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校舎建設と維持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行政組織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多額の財政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何故義務教育が成立したか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徴兵制の前提としての国民育成</a:t>
            </a:r>
          </a:p>
          <a:p>
            <a:pPr lvl="1"/>
            <a:r>
              <a:rPr kumimoji="1" lang="ja-JP" altLang="en-US" sz="2800">
                <a:latin typeface="ＭＳ Ｐゴシック"/>
                <a:ea typeface="ＭＳ Ｐゴシック"/>
              </a:rPr>
              <a:t>労働力の質的向上</a:t>
            </a:r>
          </a:p>
          <a:p>
            <a:pPr lvl="1"/>
            <a:r>
              <a:rPr lang="ja-JP" altLang="en-US" sz="2800">
                <a:latin typeface="ＭＳ Ｐゴシック"/>
                <a:ea typeface="ＭＳ Ｐゴシック"/>
              </a:rPr>
              <a:t>人権意識の向上</a:t>
            </a:r>
          </a:p>
        </p:txBody>
      </p:sp>
    </p:spTree>
    <p:extLst>
      <p:ext uri="{BB962C8B-B14F-4D97-AF65-F5344CB8AC3E}">
        <p14:creationId xmlns:p14="http://schemas.microsoft.com/office/powerpoint/2010/main" xmlns="" val="205338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国民が主人公の教育行政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国家社会からの教育の組織と個々人（国民）の求める教育の齟齬の可能性→一致させるために「権利としての教育」のあり方と、「国民が主人公である教育行政」のあり方が要請される。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共通性と相違点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国家的教育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慈恵的教育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権利的教育</a:t>
            </a:r>
          </a:p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コンドルセ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を学ぶ</a:t>
            </a:r>
          </a:p>
        </p:txBody>
      </p:sp>
    </p:spTree>
    <p:extLst>
      <p:ext uri="{BB962C8B-B14F-4D97-AF65-F5344CB8AC3E}">
        <p14:creationId xmlns:p14="http://schemas.microsoft.com/office/powerpoint/2010/main" xmlns="" val="336521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ユーザー設定</PresentationFormat>
  <Paragraphs>64</Paragraphs>
  <Slides>9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教育行政・財政</vt:lpstr>
      <vt:lpstr>１　はじめの説明</vt:lpstr>
      <vt:lpstr>１　はじめの説明２</vt:lpstr>
      <vt:lpstr>２　学問として教育行政・財政を学ぶ</vt:lpstr>
      <vt:lpstr>教職科目として学ぶ</vt:lpstr>
      <vt:lpstr>学校はなぜ発生したか</vt:lpstr>
      <vt:lpstr>近代公教育（義務教育制度）１</vt:lpstr>
      <vt:lpstr>近代公教育２</vt:lpstr>
      <vt:lpstr>国民が主人公の教育行政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教育行政・財政</dc:title>
  <dc:creator/>
  <cp:lastModifiedBy/>
  <cp:revision>7</cp:revision>
  <dcterms:created xsi:type="dcterms:W3CDTF">2012-07-27T23:28:17Z</dcterms:created>
  <dcterms:modified xsi:type="dcterms:W3CDTF">2013-04-10T11:14:30Z</dcterms:modified>
</cp:coreProperties>
</file>